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08" r:id="rId1"/>
    <p:sldMasterId id="2147483721" r:id="rId2"/>
  </p:sldMasterIdLst>
  <p:notesMasterIdLst>
    <p:notesMasterId r:id="rId36"/>
  </p:notesMasterIdLst>
  <p:handoutMasterIdLst>
    <p:handoutMasterId r:id="rId37"/>
  </p:handoutMasterIdLst>
  <p:sldIdLst>
    <p:sldId id="260" r:id="rId3"/>
    <p:sldId id="261" r:id="rId4"/>
    <p:sldId id="288" r:id="rId5"/>
    <p:sldId id="262" r:id="rId6"/>
    <p:sldId id="263" r:id="rId7"/>
    <p:sldId id="264" r:id="rId8"/>
    <p:sldId id="265" r:id="rId9"/>
    <p:sldId id="266" r:id="rId10"/>
    <p:sldId id="267" r:id="rId11"/>
    <p:sldId id="289" r:id="rId12"/>
    <p:sldId id="268" r:id="rId13"/>
    <p:sldId id="269" r:id="rId14"/>
    <p:sldId id="270" r:id="rId15"/>
    <p:sldId id="271" r:id="rId16"/>
    <p:sldId id="272" r:id="rId17"/>
    <p:sldId id="290" r:id="rId18"/>
    <p:sldId id="273" r:id="rId19"/>
    <p:sldId id="274" r:id="rId20"/>
    <p:sldId id="275" r:id="rId21"/>
    <p:sldId id="276" r:id="rId22"/>
    <p:sldId id="277" r:id="rId23"/>
    <p:sldId id="291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92" r:id="rId33"/>
    <p:sldId id="286" r:id="rId34"/>
    <p:sldId id="287" r:id="rId35"/>
  </p:sldIdLst>
  <p:sldSz cx="9144000" cy="6858000" type="screen4x3"/>
  <p:notesSz cx="6400800" cy="8686800"/>
  <p:embeddedFontLst>
    <p:embeddedFont>
      <p:font typeface="Calibri" pitchFamily="34" charset="0"/>
      <p:regular r:id="rId38"/>
      <p:bold r:id="rId39"/>
      <p:italic r:id="rId40"/>
      <p:boldItalic r:id="rId41"/>
    </p:embeddedFont>
    <p:embeddedFont>
      <p:font typeface="Lucida Handwriting" charset="0"/>
      <p:regular r:id="rId42"/>
    </p:embeddedFont>
    <p:embeddedFont>
      <p:font typeface="Century" pitchFamily="18" charset="0"/>
      <p:regular r:id="rId43"/>
    </p:embeddedFont>
    <p:embeddedFont>
      <p:font typeface="Wingdings 2" pitchFamily="18" charset="2"/>
      <p:regular r:id="rId44"/>
    </p:embeddedFont>
  </p:embeddedFontLst>
  <p:custDataLst>
    <p:tags r:id="rId45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75" d="100"/>
          <a:sy n="75" d="100"/>
        </p:scale>
        <p:origin x="-1338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56" y="-90"/>
      </p:cViewPr>
      <p:guideLst>
        <p:guide orient="horz" pos="2736"/>
        <p:guide pos="20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font" Target="fonts/font2.fntdata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font" Target="fonts/font5.fntdata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font" Target="fonts/font3.fntdata"/><Relationship Id="rId45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font" Target="fonts/font7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font" Target="fonts/font6.fntdata"/><Relationship Id="rId48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font" Target="fonts/font1.fntdata"/><Relationship Id="rId46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/>
          <a:lstStyle>
            <a:lvl1pPr algn="l">
              <a:defRPr sz="11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25639" y="0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/>
          <a:lstStyle>
            <a:lvl1pPr algn="r">
              <a:defRPr sz="1100"/>
            </a:lvl1pPr>
          </a:lstStyle>
          <a:p>
            <a:fld id="{8CEBC39D-A03A-40C3-9498-26ED9DF5E8ED}" type="datetimeFigureOut">
              <a:rPr lang="el-GR" smtClean="0"/>
              <a:pPr/>
              <a:t>17/12/12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250952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 anchor="b"/>
          <a:lstStyle>
            <a:lvl1pPr algn="l">
              <a:defRPr sz="11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625639" y="8250952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 anchor="b"/>
          <a:lstStyle>
            <a:lvl1pPr algn="r">
              <a:defRPr sz="1100"/>
            </a:lvl1pPr>
          </a:lstStyle>
          <a:p>
            <a:fld id="{EBF8AADC-BEEC-4F0F-8A8C-6CCC8B89B21C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1208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/>
          <a:lstStyle>
            <a:lvl1pPr algn="l">
              <a:defRPr sz="11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625639" y="0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/>
          <a:lstStyle>
            <a:lvl1pPr algn="r">
              <a:defRPr sz="1100"/>
            </a:lvl1pPr>
          </a:lstStyle>
          <a:p>
            <a:fld id="{5B195655-1D81-4BB9-87E2-97B775C84A02}" type="datetimeFigureOut">
              <a:rPr lang="el-GR" smtClean="0"/>
              <a:pPr/>
              <a:t>17/12/12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650875"/>
            <a:ext cx="4343400" cy="3257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210" tIns="43105" rIns="86210" bIns="43105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40080" y="4126230"/>
            <a:ext cx="5120640" cy="3909060"/>
          </a:xfrm>
          <a:prstGeom prst="rect">
            <a:avLst/>
          </a:prstGeom>
        </p:spPr>
        <p:txBody>
          <a:bodyPr vert="horz" lIns="86210" tIns="43105" rIns="86210" bIns="4310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250952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 anchor="b"/>
          <a:lstStyle>
            <a:lvl1pPr algn="l">
              <a:defRPr sz="11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625639" y="8250952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 anchor="b"/>
          <a:lstStyle>
            <a:lvl1pPr algn="r">
              <a:defRPr sz="1100"/>
            </a:lvl1pPr>
          </a:lstStyle>
          <a:p>
            <a:fld id="{198E3A4C-6FA4-4770-BAA6-BC73F1FA6AA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4197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E94F-69DB-4695-A317-5DF18E4557FA}" type="datetime1">
              <a:rPr lang="el-GR" smtClean="0"/>
              <a:pPr/>
              <a:t>17/12/12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I.P.AN Research Group, University of Ioannina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B2F7-5322-432E-8DBA-2B16FC8A0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BF9DA-2EA5-446B-BCE0-B5C78F83D356}" type="datetime1">
              <a:rPr lang="el-GR" smtClean="0"/>
              <a:pPr/>
              <a:t>17/12/12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I.P.AN Research Group, University of Ioannina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B2F7-5322-432E-8DBA-2B16FC8A0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BD9CD-9A66-4084-ABBC-75550FC0AC57}" type="datetime1">
              <a:rPr lang="el-GR" smtClean="0"/>
              <a:pPr/>
              <a:t>17/12/12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I.P.AN Research Group, University of Ioannina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B2F7-5322-432E-8DBA-2B16FC8A0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37A6-93A9-40CB-B072-8D45BF528EC0}" type="datetime1">
              <a:rPr lang="el-GR" smtClean="0"/>
              <a:pPr/>
              <a:t>17/12/12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I.P.AN Research Group, University of Ioannina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B2F7-5322-432E-8DBA-2B16FC8A0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09DBF51-9F4E-4CC7-8498-D1FBB01E44B0}" type="datetime1">
              <a:rPr lang="el-GR" smtClean="0"/>
              <a:pPr/>
              <a:t>17/12/12</a:t>
            </a:fld>
            <a:endParaRPr lang="el-GR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Arial" pitchFamily="34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Arial" pitchFamily="34" charset="0"/>
            </a:endParaRPr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Arial" pitchFamily="34" charset="0"/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Arial" pitchFamily="34" charset="0"/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Arial" pitchFamily="34" charset="0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Arial" pitchFamily="34" charset="0"/>
            </a:endParaRPr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Arial" pitchFamily="34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Arial" pitchFamily="34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Arial" pitchFamily="34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Arial" pitchFamily="34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Arial" pitchFamily="34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Arial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572560" cy="1143000"/>
          </a:xfrm>
        </p:spPr>
        <p:txBody>
          <a:bodyPr/>
          <a:lstStyle>
            <a:lvl1pPr>
              <a:defRPr sz="360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42844" y="1600200"/>
            <a:ext cx="8572560" cy="487375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71B24EC-0119-4551-AD41-BB29ABBA502D}" type="datetime1">
              <a:rPr lang="el-GR" smtClean="0"/>
              <a:pPr/>
              <a:t>17/12/12</a:t>
            </a:fld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A7AC868-B2E8-4D55-B847-D0239F8D3E49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>
          <a:xfrm>
            <a:off x="214282" y="6492240"/>
            <a:ext cx="8572560" cy="365760"/>
          </a:xfrm>
        </p:spPr>
        <p:txBody>
          <a:bodyPr rtlCol="0"/>
          <a:lstStyle>
            <a:lvl1pPr>
              <a:defRPr sz="1000" strike="noStrike" baseline="0">
                <a:solidFill>
                  <a:schemeClr val="bg1">
                    <a:lumMod val="6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I.P.AN Research Group, University of </a:t>
            </a:r>
            <a:r>
              <a:rPr lang="en-US" dirty="0" err="1" smtClean="0"/>
              <a:t>Ioannina</a:t>
            </a:r>
            <a:r>
              <a:rPr lang="en-US" dirty="0" smtClean="0"/>
              <a:t>				                                              ICANN2009@Cyprus</a:t>
            </a:r>
            <a:endParaRPr lang="el-GR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AC6D5FF-6C7A-4203-97F4-37233703EA37}" type="datetime1">
              <a:rPr lang="el-GR" smtClean="0"/>
              <a:pPr/>
              <a:t>17/12/12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I.P.AN Research Group, University of Ioannina</a:t>
            </a:r>
            <a:endParaRPr lang="el-GR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Arial" pitchFamily="34" charset="0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Arial" pitchFamily="34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Arial" pitchFamily="34" charset="0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Arial" pitchFamily="34" charset="0"/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Arial" pitchFamily="34" charset="0"/>
            </a:endParaRPr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Arial" pitchFamily="34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Arial" pitchFamily="34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Arial" pitchFamily="34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Arial" pitchFamily="34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Arial" pitchFamily="34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Arial" pitchFamily="34" charset="0"/>
            </a:endParaRPr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A7AC868-B2E8-4D55-B847-D0239F8D3E4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613D5-ADF7-4B2A-ACDB-FD5386969E01}" type="datetime1">
              <a:rPr lang="el-GR" smtClean="0"/>
              <a:pPr/>
              <a:t>17/12/12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I.P.AN Research Group, University of Ioannina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B29D4-2DCF-4791-A6CE-98AD7A4B1D5F}" type="datetime1">
              <a:rPr lang="el-GR" smtClean="0"/>
              <a:pPr/>
              <a:t>17/12/12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I.P.AN Research Group, University of Ioannina</a:t>
            </a: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2D50F77-4B94-4820-8C76-8A62D79F6168}" type="datetime1">
              <a:rPr lang="el-GR" smtClean="0"/>
              <a:pPr/>
              <a:t>17/12/12</a:t>
            </a:fld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A7AC868-B2E8-4D55-B847-D0239F8D3E49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I.P.AN Research Group, University of Ioannina</a:t>
            </a:r>
            <a:endParaRPr lang="el-GR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056FA-0A72-49CD-A8E4-74584BDCE5BB}" type="datetime1">
              <a:rPr lang="el-GR" smtClean="0"/>
              <a:pPr/>
              <a:t>17/12/12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I.P.AN Research Group, University of Ioannina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A4FAC-2A1B-4C17-9423-0FFF34BC0543}" type="datetime1">
              <a:rPr lang="el-GR" smtClean="0"/>
              <a:pPr/>
              <a:t>17/12/12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I.P.AN Research Group, University of Ioannina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B2F7-5322-432E-8DBA-2B16FC8A0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Arial" pitchFamily="34" charset="0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Arial" pitchFamily="34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Arial" pitchFamily="34" charset="0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Arial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Arial" pitchFamily="34" charset="0"/>
            </a:endParaRP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95126F3-5D3B-4422-BCAC-73E0C90C150F}" type="datetime1">
              <a:rPr lang="el-GR" smtClean="0"/>
              <a:pPr/>
              <a:t>17/12/12</a:t>
            </a:fld>
            <a:endParaRPr lang="el-GR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A7AC868-B2E8-4D55-B847-D0239F8D3E49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I.P.AN Research Group, University of Ioannina</a:t>
            </a:r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>
                <a:latin typeface="Arial" pitchFamily="34" charset="0"/>
              </a:defRPr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Arial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Arial" pitchFamily="34" charset="0"/>
            </a:endParaRPr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Arial" pitchFamily="34" charset="0"/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Arial" pitchFamily="34" charset="0"/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F42064A-E79D-4EBF-8F11-A74D327343D4}" type="datetime1">
              <a:rPr lang="el-GR" smtClean="0"/>
              <a:pPr/>
              <a:t>17/12/12</a:t>
            </a:fld>
            <a:endParaRPr lang="el-GR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A7AC868-B2E8-4D55-B847-D0239F8D3E49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I.P.AN Research Group, University of Ioannina</a:t>
            </a:r>
            <a:endParaRPr lang="el-GR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9063B-F041-4F18-8749-CD789BE884A4}" type="datetime1">
              <a:rPr lang="el-GR" smtClean="0"/>
              <a:pPr/>
              <a:t>17/12/12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I.P.AN Research Group, University of Ioannina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4168D-6601-459E-850C-4F353BA37DB5}" type="datetime1">
              <a:rPr lang="el-GR" smtClean="0"/>
              <a:pPr/>
              <a:t>17/12/12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I.P.AN Research Group, University of Ioannina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9E511-9E29-4912-A834-51B1D4F18867}" type="datetime1">
              <a:rPr lang="el-GR" smtClean="0"/>
              <a:pPr/>
              <a:t>17/12/12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I.P.AN Research Group, University of Ioannina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B2F7-5322-432E-8DBA-2B16FC8A0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AF746-17E7-4199-B21B-E5B3918D5AF4}" type="datetime1">
              <a:rPr lang="el-GR" smtClean="0"/>
              <a:pPr/>
              <a:t>17/12/12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I.P.AN Research Group, University of Ioannina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B2F7-5322-432E-8DBA-2B16FC8A0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B4328-6B67-4294-BC8E-1C4A912B3F3A}" type="datetime1">
              <a:rPr lang="el-GR" smtClean="0"/>
              <a:pPr/>
              <a:t>17/12/12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I.P.AN Research Group, University of Ioannina</a:t>
            </a: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B2F7-5322-432E-8DBA-2B16FC8A0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A792-28F7-4570-8845-AC0824C60F6F}" type="datetime1">
              <a:rPr lang="el-GR" smtClean="0"/>
              <a:pPr/>
              <a:t>17/12/12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I.P.AN Research Group, University of Ioannina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B2F7-5322-432E-8DBA-2B16FC8A0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D8A7-9DFB-4335-A56B-5861FF44F887}" type="datetime1">
              <a:rPr lang="el-GR" smtClean="0"/>
              <a:pPr/>
              <a:t>17/12/12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I.P.AN Research Group, University of Ioannina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B2F7-5322-432E-8DBA-2B16FC8A0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D4D86-11DD-4137-B3A7-DA09D4AF0BA5}" type="datetime1">
              <a:rPr lang="el-GR" smtClean="0"/>
              <a:pPr/>
              <a:t>17/12/12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I.P.AN Research Group, University of Ioannina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B2F7-5322-432E-8DBA-2B16FC8A0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1318-349D-4969-B945-757A267D781D}" type="datetime1">
              <a:rPr lang="el-GR" smtClean="0"/>
              <a:pPr/>
              <a:t>17/12/12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I.P.AN Research Group, University of Ioannina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B2F7-5322-432E-8DBA-2B16FC8A0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D0081-722B-4C8F-97F5-C1E3B03E496C}" type="datetime1">
              <a:rPr lang="el-GR" smtClean="0"/>
              <a:pPr/>
              <a:t>17/12/12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I.P.AN Research Group, University of Ioannina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EB2F7-5322-432E-8DBA-2B16FC8A0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Arial" pitchFamily="34" charset="0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23581407-BAB7-4A71-BE69-B7E69F547397}" type="datetime1">
              <a:rPr lang="el-GR" smtClean="0"/>
              <a:pPr/>
              <a:t>17/12/12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I.P.AN Research Group, University of </a:t>
            </a:r>
            <a:r>
              <a:rPr lang="en-US" dirty="0" err="1" smtClean="0"/>
              <a:t>Ioannina</a:t>
            </a:r>
            <a:endParaRPr lang="el-GR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Arial" pitchFamily="34" charset="0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Arial" pitchFamily="34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>
              <a:latin typeface="Arial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latin typeface="Arial" pitchFamily="34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fld id="{7A7AC868-B2E8-4D55-B847-D0239F8D3E4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Arial" pitchFamily="34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0" y="2500306"/>
            <a:ext cx="6172200" cy="18943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Convex Mixture Models for Multi-view Clustering</a:t>
            </a:r>
            <a:endParaRPr lang="el-GR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0" y="4714884"/>
            <a:ext cx="6172200" cy="13716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Grigorios</a:t>
            </a:r>
            <a:r>
              <a:rPr lang="en-US" dirty="0" smtClean="0"/>
              <a:t> </a:t>
            </a:r>
            <a:r>
              <a:rPr lang="en-US" dirty="0" err="1" smtClean="0"/>
              <a:t>Tzortzis</a:t>
            </a:r>
            <a:r>
              <a:rPr lang="en-US" dirty="0" smtClean="0"/>
              <a:t> and </a:t>
            </a:r>
            <a:r>
              <a:rPr lang="en-US" dirty="0" err="1" smtClean="0"/>
              <a:t>Aristidis</a:t>
            </a:r>
            <a:r>
              <a:rPr lang="en-US" dirty="0" smtClean="0"/>
              <a:t> </a:t>
            </a:r>
            <a:r>
              <a:rPr lang="en-US" dirty="0" err="1" smtClean="0"/>
              <a:t>Likas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Department of Computer Science,</a:t>
            </a:r>
          </a:p>
          <a:p>
            <a:r>
              <a:rPr lang="en-US" dirty="0" smtClean="0"/>
              <a:t>University of </a:t>
            </a:r>
            <a:r>
              <a:rPr lang="en-US" dirty="0" err="1" smtClean="0"/>
              <a:t>Ioannina</a:t>
            </a:r>
            <a:r>
              <a:rPr lang="en-US" dirty="0" smtClean="0"/>
              <a:t>, Greece</a:t>
            </a:r>
            <a:endParaRPr lang="el-GR" dirty="0" smtClean="0"/>
          </a:p>
          <a:p>
            <a:endParaRPr lang="el-GR" dirty="0"/>
          </a:p>
        </p:txBody>
      </p:sp>
      <p:pic>
        <p:nvPicPr>
          <p:cNvPr id="7" name="Picture 6" descr="csuoi"/>
          <p:cNvPicPr/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4700600"/>
            <a:ext cx="1571636" cy="1300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Introduction to Multi-view Clustering</a:t>
            </a:r>
          </a:p>
          <a:p>
            <a:endParaRPr lang="en-US" dirty="0" smtClean="0"/>
          </a:p>
          <a:p>
            <a:r>
              <a:rPr lang="en-US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Convex Mixture Models</a:t>
            </a:r>
          </a:p>
          <a:p>
            <a:endParaRPr lang="en-US" dirty="0" smtClean="0"/>
          </a:p>
          <a:p>
            <a:r>
              <a:rPr lang="en-US" dirty="0" smtClean="0"/>
              <a:t>Multi-view Convex Mixture Models</a:t>
            </a:r>
          </a:p>
          <a:p>
            <a:endParaRPr lang="en-US" dirty="0" smtClean="0"/>
          </a:p>
          <a:p>
            <a:r>
              <a:rPr lang="en-US" dirty="0" smtClean="0"/>
              <a:t>Experimental Evaluation</a:t>
            </a:r>
          </a:p>
          <a:p>
            <a:endParaRPr lang="en-US" dirty="0" smtClean="0"/>
          </a:p>
          <a:p>
            <a:r>
              <a:rPr lang="en-US" dirty="0" smtClean="0"/>
              <a:t>Summary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10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I.P.AN Research Group, University of Ioannina				                                              ICANN2009@Cyprus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71414"/>
            <a:ext cx="8572560" cy="1143000"/>
          </a:xfrm>
        </p:spPr>
        <p:txBody>
          <a:bodyPr/>
          <a:lstStyle/>
          <a:p>
            <a:r>
              <a:rPr lang="en-US" dirty="0" smtClean="0"/>
              <a:t>Convex Mixture Models (CMM) (1)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1357298"/>
            <a:ext cx="9001156" cy="5116654"/>
          </a:xfrm>
        </p:spPr>
        <p:txBody>
          <a:bodyPr>
            <a:normAutofit/>
          </a:bodyPr>
          <a:lstStyle/>
          <a:p>
            <a:r>
              <a:rPr lang="en-US" dirty="0" smtClean="0"/>
              <a:t>CMMs</a:t>
            </a:r>
            <a:r>
              <a:rPr lang="en-US" baseline="30000" dirty="0" smtClean="0"/>
              <a:t>1</a:t>
            </a:r>
            <a:r>
              <a:rPr lang="en-US" dirty="0" smtClean="0"/>
              <a:t> are simplified mixture models</a:t>
            </a:r>
          </a:p>
          <a:p>
            <a:pPr lvl="1"/>
            <a:r>
              <a:rPr lang="en-US" dirty="0" smtClean="0"/>
              <a:t>Soft assignments of data to clusters</a:t>
            </a:r>
          </a:p>
          <a:p>
            <a:pPr lvl="1"/>
            <a:r>
              <a:rPr lang="en-US" dirty="0" smtClean="0"/>
              <a:t>Extraction of representative exemplars (cluster </a:t>
            </a:r>
            <a:r>
              <a:rPr lang="en-US" dirty="0" err="1" smtClean="0"/>
              <a:t>centroids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Given                               the CMM distribution is:</a:t>
            </a:r>
          </a:p>
          <a:p>
            <a:pPr lvl="1">
              <a:buNone/>
            </a:pPr>
            <a:endParaRPr lang="en-US" sz="2400" i="1" dirty="0" smtClean="0"/>
          </a:p>
          <a:p>
            <a:pPr lvl="1"/>
            <a:r>
              <a:rPr lang="en-US" i="1" dirty="0" err="1" smtClean="0"/>
              <a:t>q</a:t>
            </a:r>
            <a:r>
              <a:rPr lang="en-US" i="1" baseline="-25000" dirty="0" err="1" smtClean="0"/>
              <a:t>j</a:t>
            </a:r>
            <a:r>
              <a:rPr lang="en-US" i="1" baseline="-25000" dirty="0" smtClean="0"/>
              <a:t> </a:t>
            </a:r>
            <a:r>
              <a:rPr lang="en-US" dirty="0" smtClean="0"/>
              <a:t>prior probabilities,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j</a:t>
            </a:r>
            <a:r>
              <a:rPr lang="en-US" dirty="0" smtClean="0"/>
              <a:t>(</a:t>
            </a:r>
            <a:r>
              <a:rPr lang="en-US" b="1" dirty="0" smtClean="0"/>
              <a:t>x</a:t>
            </a:r>
            <a:r>
              <a:rPr lang="en-US" dirty="0" smtClean="0"/>
              <a:t>) exponential family distribution centered at </a:t>
            </a:r>
            <a:r>
              <a:rPr lang="en-US" b="1" dirty="0" err="1" smtClean="0"/>
              <a:t>x</a:t>
            </a:r>
            <a:r>
              <a:rPr lang="en-US" i="1" baseline="-25000" dirty="0" err="1" smtClean="0"/>
              <a:t>j</a:t>
            </a:r>
            <a:endParaRPr lang="en-US" dirty="0" smtClean="0"/>
          </a:p>
          <a:p>
            <a:pPr lvl="1"/>
            <a:r>
              <a:rPr lang="en-US" i="1" dirty="0" smtClean="0"/>
              <a:t>d</a:t>
            </a:r>
            <a:r>
              <a:rPr lang="el-GR" i="1" baseline="-25000" dirty="0" smtClean="0"/>
              <a:t>φ</a:t>
            </a:r>
            <a:r>
              <a:rPr lang="en-US" dirty="0" smtClean="0"/>
              <a:t>(</a:t>
            </a:r>
            <a:r>
              <a:rPr lang="en-US" b="1" dirty="0" smtClean="0"/>
              <a:t>x</a:t>
            </a:r>
            <a:r>
              <a:rPr lang="el-GR" dirty="0" smtClean="0"/>
              <a:t>, </a:t>
            </a:r>
            <a:r>
              <a:rPr lang="en-US" b="1" dirty="0" err="1" smtClean="0"/>
              <a:t>x</a:t>
            </a:r>
            <a:r>
              <a:rPr lang="en-US" i="1" baseline="-25000" dirty="0" err="1" smtClean="0"/>
              <a:t>j</a:t>
            </a:r>
            <a:r>
              <a:rPr lang="en-US" dirty="0" smtClean="0"/>
              <a:t>) </a:t>
            </a:r>
            <a:r>
              <a:rPr lang="en-US" dirty="0" err="1" smtClean="0"/>
              <a:t>Bregman</a:t>
            </a:r>
            <a:r>
              <a:rPr lang="en-US" dirty="0" smtClean="0"/>
              <a:t> divergence corresponding to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j</a:t>
            </a:r>
            <a:r>
              <a:rPr lang="en-US" dirty="0" smtClean="0"/>
              <a:t>(</a:t>
            </a:r>
            <a:r>
              <a:rPr lang="en-US" b="1" dirty="0" smtClean="0"/>
              <a:t>x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  <a:r>
              <a:rPr lang="en-US" dirty="0" smtClean="0"/>
              <a:t>, </a:t>
            </a:r>
            <a:r>
              <a:rPr lang="el-GR" i="1" dirty="0" smtClean="0"/>
              <a:t>β </a:t>
            </a:r>
            <a:r>
              <a:rPr lang="en-US" dirty="0" smtClean="0"/>
              <a:t>constant, </a:t>
            </a:r>
            <a:r>
              <a:rPr lang="en-US" i="1" dirty="0" smtClean="0"/>
              <a:t>C</a:t>
            </a:r>
            <a:r>
              <a:rPr lang="en-US" dirty="0" smtClean="0"/>
              <a:t>(</a:t>
            </a:r>
            <a:r>
              <a:rPr lang="en-US" b="1" dirty="0" smtClean="0"/>
              <a:t>x</a:t>
            </a:r>
            <a:r>
              <a:rPr lang="en-US" dirty="0" smtClean="0"/>
              <a:t>) depends only on </a:t>
            </a:r>
            <a:r>
              <a:rPr lang="en-US" b="1" dirty="0" smtClean="0"/>
              <a:t>x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11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I.P.AN Research Group, University of </a:t>
            </a:r>
            <a:r>
              <a:rPr lang="en-US" dirty="0" err="1" smtClean="0"/>
              <a:t>Ioannina</a:t>
            </a:r>
            <a:r>
              <a:rPr lang="en-US" dirty="0" smtClean="0"/>
              <a:t>				                                              ICANN2009@Cyprus</a:t>
            </a:r>
            <a:endParaRPr lang="el-G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58890" y="3147283"/>
            <a:ext cx="2676544" cy="353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14282" y="5799154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aseline="30000" dirty="0" smtClean="0">
                <a:latin typeface="Arial" pitchFamily="34" charset="0"/>
              </a:rPr>
              <a:t>1</a:t>
            </a:r>
            <a:r>
              <a:rPr lang="en-US" sz="1200" dirty="0" smtClean="0">
                <a:latin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</a:rPr>
              <a:t>Lashkari</a:t>
            </a:r>
            <a:r>
              <a:rPr lang="en-US" sz="1200" dirty="0" smtClean="0">
                <a:latin typeface="Arial" pitchFamily="34" charset="0"/>
              </a:rPr>
              <a:t>, D., </a:t>
            </a:r>
            <a:r>
              <a:rPr lang="en-US" sz="1200" dirty="0" err="1" smtClean="0">
                <a:latin typeface="Arial" pitchFamily="34" charset="0"/>
              </a:rPr>
              <a:t>Golland</a:t>
            </a:r>
            <a:r>
              <a:rPr lang="en-US" sz="1200" dirty="0" smtClean="0">
                <a:latin typeface="Arial" pitchFamily="34" charset="0"/>
              </a:rPr>
              <a:t>, P.: </a:t>
            </a:r>
            <a:r>
              <a:rPr lang="en-US" sz="1200" i="1" dirty="0" smtClean="0">
                <a:latin typeface="Arial" pitchFamily="34" charset="0"/>
              </a:rPr>
              <a:t>Convex clustering with exemplar-based models</a:t>
            </a:r>
            <a:r>
              <a:rPr lang="en-US" sz="1200" dirty="0" smtClean="0">
                <a:latin typeface="Arial" pitchFamily="34" charset="0"/>
              </a:rPr>
              <a:t>. In: Advances in Neural Information Processing Systems 20. (2008) 825–832</a:t>
            </a:r>
          </a:p>
          <a:p>
            <a:r>
              <a:rPr lang="en-US" sz="1200" baseline="30000" dirty="0" smtClean="0">
                <a:latin typeface="Arial" pitchFamily="34" charset="0"/>
              </a:rPr>
              <a:t>2</a:t>
            </a:r>
            <a:r>
              <a:rPr lang="en-US" sz="1200" dirty="0" smtClean="0">
                <a:latin typeface="Arial" pitchFamily="34" charset="0"/>
              </a:rPr>
              <a:t> </a:t>
            </a:r>
            <a:r>
              <a:rPr lang="en-US" sz="1200" dirty="0" err="1" smtClean="0">
                <a:latin typeface="Arial" pitchFamily="34" charset="0"/>
              </a:rPr>
              <a:t>Banerjee</a:t>
            </a:r>
            <a:r>
              <a:rPr lang="en-US" sz="1200" dirty="0" smtClean="0">
                <a:latin typeface="Arial" pitchFamily="34" charset="0"/>
              </a:rPr>
              <a:t>, A., </a:t>
            </a:r>
            <a:r>
              <a:rPr lang="en-US" sz="1200" dirty="0" err="1" smtClean="0">
                <a:latin typeface="Arial" pitchFamily="34" charset="0"/>
              </a:rPr>
              <a:t>Merugu</a:t>
            </a:r>
            <a:r>
              <a:rPr lang="en-US" sz="1200" dirty="0" smtClean="0">
                <a:latin typeface="Arial" pitchFamily="34" charset="0"/>
              </a:rPr>
              <a:t>, S., </a:t>
            </a:r>
            <a:r>
              <a:rPr lang="en-US" sz="1200" dirty="0" err="1" smtClean="0">
                <a:latin typeface="Arial" pitchFamily="34" charset="0"/>
              </a:rPr>
              <a:t>Dhillon</a:t>
            </a:r>
            <a:r>
              <a:rPr lang="en-US" sz="1200" dirty="0" smtClean="0">
                <a:latin typeface="Arial" pitchFamily="34" charset="0"/>
              </a:rPr>
              <a:t>, I.S., </a:t>
            </a:r>
            <a:r>
              <a:rPr lang="en-US" sz="1200" dirty="0" err="1" smtClean="0">
                <a:latin typeface="Arial" pitchFamily="34" charset="0"/>
              </a:rPr>
              <a:t>Ghosh</a:t>
            </a:r>
            <a:r>
              <a:rPr lang="en-US" sz="1200" dirty="0" smtClean="0">
                <a:latin typeface="Arial" pitchFamily="34" charset="0"/>
              </a:rPr>
              <a:t>, J.: </a:t>
            </a:r>
            <a:r>
              <a:rPr lang="en-US" sz="1200" i="1" dirty="0" smtClean="0">
                <a:latin typeface="Arial" pitchFamily="34" charset="0"/>
              </a:rPr>
              <a:t>Clustering with </a:t>
            </a:r>
            <a:r>
              <a:rPr lang="en-US" sz="1200" i="1" dirty="0" err="1" smtClean="0">
                <a:latin typeface="Arial" pitchFamily="34" charset="0"/>
              </a:rPr>
              <a:t>Bregman</a:t>
            </a:r>
            <a:r>
              <a:rPr lang="en-US" sz="1200" i="1" dirty="0" smtClean="0">
                <a:latin typeface="Arial" pitchFamily="34" charset="0"/>
              </a:rPr>
              <a:t> divergences</a:t>
            </a:r>
            <a:r>
              <a:rPr lang="en-US" sz="1200" dirty="0" smtClean="0">
                <a:latin typeface="Arial" pitchFamily="34" charset="0"/>
              </a:rPr>
              <a:t>. J. Machine Learning Research </a:t>
            </a:r>
            <a:r>
              <a:rPr lang="en-US" sz="1200" b="1" dirty="0" smtClean="0">
                <a:latin typeface="Arial" pitchFamily="34" charset="0"/>
              </a:rPr>
              <a:t>6 (2005) 1705–1749</a:t>
            </a:r>
            <a:endParaRPr lang="el-GR" sz="1200" dirty="0">
              <a:latin typeface="Arial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57158" y="3562354"/>
            <a:ext cx="8293100" cy="438150"/>
            <a:chOff x="357158" y="2324092"/>
            <a:chExt cx="8293100" cy="438150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57158" y="2324092"/>
              <a:ext cx="3886200" cy="438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668808" y="2343142"/>
              <a:ext cx="398145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572560" cy="1143000"/>
          </a:xfrm>
        </p:spPr>
        <p:txBody>
          <a:bodyPr/>
          <a:lstStyle/>
          <a:p>
            <a:r>
              <a:rPr lang="en-US" dirty="0" smtClean="0"/>
              <a:t>Convex Mixture Models (CMM)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1285860"/>
            <a:ext cx="8572560" cy="518809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Differences to standard mixture models</a:t>
            </a:r>
          </a:p>
          <a:p>
            <a:pPr lvl="1"/>
            <a:r>
              <a:rPr lang="en-US" dirty="0" smtClean="0"/>
              <a:t>The number of components is equal to </a:t>
            </a:r>
            <a:r>
              <a:rPr lang="en-US" i="1" dirty="0" smtClean="0"/>
              <a:t>N</a:t>
            </a:r>
            <a:r>
              <a:rPr lang="en-US" dirty="0" smtClean="0"/>
              <a:t> (dataset size)</a:t>
            </a:r>
          </a:p>
          <a:p>
            <a:pPr lvl="2"/>
            <a:r>
              <a:rPr lang="en-US" dirty="0" smtClean="0"/>
              <a:t>All data points are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considered as possible exemplars</a:t>
            </a:r>
          </a:p>
          <a:p>
            <a:pPr lvl="1"/>
            <a:r>
              <a:rPr lang="en-US" dirty="0" smtClean="0"/>
              <a:t>Exponential family distributions are used for the components</a:t>
            </a:r>
          </a:p>
          <a:p>
            <a:pPr lvl="2"/>
            <a:r>
              <a:rPr lang="en-US" dirty="0" smtClean="0"/>
              <a:t>Hence, a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bijection</a:t>
            </a:r>
            <a:r>
              <a:rPr lang="en-US" dirty="0" smtClean="0"/>
              <a:t> exists with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Bregman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divergences</a:t>
            </a:r>
            <a:endParaRPr lang="en-US" dirty="0" smtClean="0"/>
          </a:p>
          <a:p>
            <a:pPr lvl="1"/>
            <a:r>
              <a:rPr lang="en-US" dirty="0" smtClean="0"/>
              <a:t>The mean of the </a:t>
            </a:r>
            <a:r>
              <a:rPr lang="en-US" i="1" dirty="0" smtClean="0"/>
              <a:t>j</a:t>
            </a:r>
            <a:r>
              <a:rPr lang="en-US" dirty="0" smtClean="0"/>
              <a:t>-</a:t>
            </a:r>
            <a:r>
              <a:rPr lang="en-US" dirty="0" err="1" smtClean="0"/>
              <a:t>th</a:t>
            </a:r>
            <a:r>
              <a:rPr lang="en-US" dirty="0" smtClean="0"/>
              <a:t> distribution is equal to </a:t>
            </a:r>
            <a:r>
              <a:rPr lang="en-US" b="1" dirty="0" err="1" smtClean="0"/>
              <a:t>x</a:t>
            </a:r>
            <a:r>
              <a:rPr lang="en-US" i="1" baseline="-25000" dirty="0" err="1" smtClean="0"/>
              <a:t>j</a:t>
            </a:r>
            <a:endParaRPr lang="en-US" dirty="0" smtClean="0"/>
          </a:p>
          <a:p>
            <a:pPr lvl="1"/>
            <a:r>
              <a:rPr lang="en-US" dirty="0" smtClean="0"/>
              <a:t>The only adjustable parameters are the components’ prior probabilities 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j</a:t>
            </a:r>
            <a:endParaRPr lang="en-US" i="1" baseline="-25000" dirty="0" smtClean="0"/>
          </a:p>
          <a:p>
            <a:pPr lvl="2"/>
            <a:r>
              <a:rPr lang="en-US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</a:t>
            </a:r>
            <a:r>
              <a:rPr lang="en-US" i="1" baseline="-25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</a:t>
            </a:r>
            <a:r>
              <a:rPr lang="en-US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is a measure of how likely point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</a:t>
            </a:r>
            <a:r>
              <a:rPr lang="en-US" i="1" baseline="-25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is to be an exemplar</a:t>
            </a:r>
          </a:p>
          <a:p>
            <a:pPr lvl="2"/>
            <a:endParaRPr lang="el-GR" sz="1600" dirty="0" smtClean="0"/>
          </a:p>
          <a:p>
            <a:r>
              <a:rPr lang="en-US" dirty="0" smtClean="0"/>
              <a:t>Parameter </a:t>
            </a:r>
            <a:r>
              <a:rPr lang="el-GR" i="1" dirty="0" smtClean="0"/>
              <a:t>β</a:t>
            </a:r>
            <a:endParaRPr lang="en-US" i="1" dirty="0" smtClean="0"/>
          </a:p>
          <a:p>
            <a:pPr lvl="1"/>
            <a:r>
              <a:rPr lang="en-US" dirty="0" smtClean="0"/>
              <a:t>Controls the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sharpness</a:t>
            </a:r>
            <a:r>
              <a:rPr lang="en-US" dirty="0" smtClean="0"/>
              <a:t> of the components</a:t>
            </a:r>
          </a:p>
          <a:p>
            <a:pPr lvl="1"/>
            <a:r>
              <a:rPr lang="en-US" dirty="0" smtClean="0"/>
              <a:t>Controls the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number of identified exemplars-clusters</a:t>
            </a:r>
            <a:r>
              <a:rPr lang="en-US" dirty="0" smtClean="0"/>
              <a:t> </a:t>
            </a:r>
            <a:r>
              <a:rPr lang="en-US" dirty="0" smtClean="0">
                <a:latin typeface="Calibri"/>
              </a:rPr>
              <a:t>→</a:t>
            </a:r>
            <a:r>
              <a:rPr lang="en-US" dirty="0" smtClean="0"/>
              <a:t> Higher </a:t>
            </a:r>
            <a:r>
              <a:rPr lang="el-GR" i="1" dirty="0" smtClean="0"/>
              <a:t>β </a:t>
            </a:r>
            <a:r>
              <a:rPr lang="en-US" dirty="0" smtClean="0"/>
              <a:t>results in more clusters</a:t>
            </a:r>
          </a:p>
          <a:p>
            <a:pPr lvl="1"/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12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I.P.AN Research Group, University of Ioannina				                                              ICANN2009@Cyprus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Clustering with CMMs (1)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Maximize the log-likelihood over 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j</a:t>
            </a:r>
            <a:r>
              <a:rPr lang="en-US" i="1" baseline="-25000" dirty="0" smtClean="0"/>
              <a:t> 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algn="ctr">
              <a:buNone/>
            </a:pPr>
            <a:endParaRPr lang="en-US" sz="36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Minimize the KL divergence over 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j</a:t>
            </a:r>
            <a:r>
              <a:rPr lang="en-US" i="1" baseline="-25000" dirty="0" smtClean="0"/>
              <a:t> 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                   the dataset empirical distribution</a:t>
            </a:r>
          </a:p>
          <a:p>
            <a:pPr lvl="1"/>
            <a:r>
              <a:rPr lang="en-US" dirty="0" smtClean="0"/>
              <a:t>       the entropy of the empirical distribution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13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I.P.AN Research Group, University of </a:t>
            </a:r>
            <a:r>
              <a:rPr lang="en-US" dirty="0" err="1" smtClean="0"/>
              <a:t>Ioannina</a:t>
            </a:r>
            <a:r>
              <a:rPr lang="en-US" dirty="0" smtClean="0"/>
              <a:t>				                                              ICANN2009@Cyprus</a:t>
            </a:r>
            <a:endParaRPr lang="el-GR" dirty="0"/>
          </a:p>
        </p:txBody>
      </p:sp>
      <p:grpSp>
        <p:nvGrpSpPr>
          <p:cNvPr id="6" name="Group 5"/>
          <p:cNvGrpSpPr/>
          <p:nvPr/>
        </p:nvGrpSpPr>
        <p:grpSpPr>
          <a:xfrm>
            <a:off x="-16" y="1971868"/>
            <a:ext cx="9144032" cy="1385694"/>
            <a:chOff x="-31" y="4972264"/>
            <a:chExt cx="9144032" cy="1385694"/>
          </a:xfrm>
          <a:noFill/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-31" y="4972264"/>
              <a:ext cx="9144032" cy="91254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67113" y="5870592"/>
              <a:ext cx="2337142" cy="48736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11" name="Group 10"/>
          <p:cNvGrpSpPr/>
          <p:nvPr/>
        </p:nvGrpSpPr>
        <p:grpSpPr>
          <a:xfrm>
            <a:off x="4286248" y="3286124"/>
            <a:ext cx="785818" cy="571504"/>
            <a:chOff x="5786446" y="3786190"/>
            <a:chExt cx="727080" cy="765180"/>
          </a:xfrm>
        </p:grpSpPr>
        <p:sp>
          <p:nvSpPr>
            <p:cNvPr id="9" name="Equal 8"/>
            <p:cNvSpPr/>
            <p:nvPr/>
          </p:nvSpPr>
          <p:spPr>
            <a:xfrm>
              <a:off x="5786446" y="3786190"/>
              <a:ext cx="714380" cy="571504"/>
            </a:xfrm>
            <a:prstGeom prst="mathEqua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sp>
          <p:nvSpPr>
            <p:cNvPr id="10" name="Equal 9"/>
            <p:cNvSpPr/>
            <p:nvPr/>
          </p:nvSpPr>
          <p:spPr>
            <a:xfrm>
              <a:off x="5799146" y="3979866"/>
              <a:ext cx="714380" cy="571504"/>
            </a:xfrm>
            <a:prstGeom prst="mathEqua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chemeClr val="tx1"/>
                </a:solidFill>
                <a:latin typeface="Arial" pitchFamily="34" charset="0"/>
              </a:endParaRPr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335" y="4120876"/>
            <a:ext cx="8169331" cy="732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787" y="5084774"/>
            <a:ext cx="1428760" cy="401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8683" y="5538802"/>
            <a:ext cx="595907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Clustering with CMMs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previous optimization problem is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convex</a:t>
            </a:r>
          </a:p>
          <a:p>
            <a:pPr lvl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Avoid poor solutions </a:t>
            </a:r>
            <a:r>
              <a:rPr lang="en-US" dirty="0" smtClean="0"/>
              <a:t>due to bad initializations, which is a common problem for mixture models optimized with EM</a:t>
            </a:r>
          </a:p>
          <a:p>
            <a:pPr lvl="1"/>
            <a:r>
              <a:rPr lang="en-US" dirty="0" smtClean="0"/>
              <a:t>Solved with an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efficient-iterative algorithm </a:t>
            </a:r>
            <a:r>
              <a:rPr lang="en-US" dirty="0" smtClean="0"/>
              <a:t>that always locates the globally optimal solution: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Selecting an appropriate </a:t>
            </a:r>
            <a:r>
              <a:rPr lang="el-GR" i="1" dirty="0" smtClean="0"/>
              <a:t>β</a:t>
            </a:r>
            <a:r>
              <a:rPr lang="en-US" i="1" dirty="0" smtClean="0"/>
              <a:t> </a:t>
            </a:r>
            <a:r>
              <a:rPr lang="en-US" dirty="0" smtClean="0"/>
              <a:t>value</a:t>
            </a:r>
          </a:p>
          <a:p>
            <a:pPr lvl="1"/>
            <a:r>
              <a:rPr lang="en-US" dirty="0" err="1" smtClean="0"/>
              <a:t>Lashkari</a:t>
            </a:r>
            <a:r>
              <a:rPr lang="en-US" dirty="0" smtClean="0"/>
              <a:t> &amp; </a:t>
            </a:r>
            <a:r>
              <a:rPr lang="en-US" dirty="0" err="1" smtClean="0"/>
              <a:t>Golland</a:t>
            </a:r>
            <a:r>
              <a:rPr lang="en-US" dirty="0" smtClean="0"/>
              <a:t> propose the following reference value: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14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I.P.AN Research Group, University of Ioannina				                                              ICANN2009@Cyprus</a:t>
            </a:r>
            <a:endParaRPr lang="el-G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0192" y="3536951"/>
            <a:ext cx="4123616" cy="892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81288" y="5391169"/>
            <a:ext cx="378142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CMMs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1785926"/>
            <a:ext cx="8572560" cy="4572032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Convexity</a:t>
            </a:r>
            <a:r>
              <a:rPr lang="en-US" dirty="0" smtClean="0"/>
              <a:t> of the optimization function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Require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only the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pairwise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distances </a:t>
            </a:r>
            <a:r>
              <a:rPr lang="en-US" dirty="0" smtClean="0"/>
              <a:t>of the data, not the data points</a:t>
            </a:r>
          </a:p>
          <a:p>
            <a:pPr lvl="1"/>
            <a:r>
              <a:rPr lang="en-US" dirty="0" smtClean="0"/>
              <a:t>The method can be extended to any proximity data</a:t>
            </a:r>
          </a:p>
          <a:p>
            <a:endParaRPr lang="en-US" dirty="0" smtClean="0"/>
          </a:p>
          <a:p>
            <a:r>
              <a:rPr lang="en-US" dirty="0" smtClean="0"/>
              <a:t>Capable of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outperforming fully parameterized Gaussian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mixture models</a:t>
            </a:r>
            <a:r>
              <a:rPr lang="en-US" dirty="0" smtClean="0"/>
              <a:t> (experiments of </a:t>
            </a:r>
            <a:r>
              <a:rPr lang="en-US" dirty="0" err="1" smtClean="0"/>
              <a:t>Lashkari</a:t>
            </a:r>
            <a:r>
              <a:rPr lang="en-US" dirty="0" smtClean="0"/>
              <a:t> &amp; </a:t>
            </a:r>
            <a:r>
              <a:rPr lang="en-US" dirty="0" err="1" smtClean="0"/>
              <a:t>Golland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15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I.P.AN Research Group, University of Ioannina				                                              ICANN2009@Cyprus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Introduction to Multi-view Clustering</a:t>
            </a:r>
          </a:p>
          <a:p>
            <a:endParaRPr lang="en-US" dirty="0" smtClean="0"/>
          </a:p>
          <a:p>
            <a:r>
              <a:rPr lang="en-US" dirty="0" smtClean="0"/>
              <a:t>Convex Mixture Models</a:t>
            </a:r>
          </a:p>
          <a:p>
            <a:endParaRPr lang="en-US" dirty="0" smtClean="0"/>
          </a:p>
          <a:p>
            <a:r>
              <a:rPr lang="en-US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Multi-view Convex Mixture Models</a:t>
            </a:r>
          </a:p>
          <a:p>
            <a:endParaRPr lang="en-US" dirty="0" smtClean="0"/>
          </a:p>
          <a:p>
            <a:r>
              <a:rPr lang="en-US" dirty="0" smtClean="0"/>
              <a:t>Experimental Evaluation</a:t>
            </a:r>
          </a:p>
          <a:p>
            <a:endParaRPr lang="en-US" dirty="0" smtClean="0"/>
          </a:p>
          <a:p>
            <a:r>
              <a:rPr lang="en-US" dirty="0" smtClean="0"/>
              <a:t>Summary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16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I.P.AN Research Group, University of Ioannina				                                              ICANN2009@Cyprus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Multi-view CMMs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2357430"/>
            <a:ext cx="8572560" cy="4116522"/>
          </a:xfrm>
        </p:spPr>
        <p:txBody>
          <a:bodyPr/>
          <a:lstStyle/>
          <a:p>
            <a:r>
              <a:rPr lang="en-US" dirty="0" smtClean="0"/>
              <a:t>Target</a:t>
            </a:r>
          </a:p>
          <a:p>
            <a:pPr lvl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Locate exemplars </a:t>
            </a:r>
            <a:r>
              <a:rPr lang="en-US" dirty="0" smtClean="0"/>
              <a:t>in the dataset, around which the remaining instances will cluster, by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simultaneously considering all views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Challenges</a:t>
            </a:r>
          </a:p>
          <a:p>
            <a:pPr lvl="1"/>
            <a:r>
              <a:rPr lang="en-US" dirty="0" smtClean="0"/>
              <a:t>Applicable for any number of views</a:t>
            </a:r>
          </a:p>
          <a:p>
            <a:pPr lvl="1"/>
            <a:r>
              <a:rPr lang="en-US" dirty="0" smtClean="0"/>
              <a:t>The diversity of the views</a:t>
            </a:r>
          </a:p>
          <a:p>
            <a:pPr lvl="1"/>
            <a:r>
              <a:rPr lang="en-US" dirty="0" smtClean="0"/>
              <a:t>Retain the convexity of the original single-view CMMs</a:t>
            </a:r>
          </a:p>
          <a:p>
            <a:pPr lvl="1"/>
            <a:r>
              <a:rPr lang="en-US" dirty="0" smtClean="0"/>
              <a:t>Require only the </a:t>
            </a:r>
            <a:r>
              <a:rPr lang="en-US" dirty="0" err="1" smtClean="0"/>
              <a:t>pairwise</a:t>
            </a:r>
            <a:r>
              <a:rPr lang="en-US" dirty="0" smtClean="0"/>
              <a:t> distance matrix to work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17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I.P.AN Research Group, University of Ioannina				                                              ICANN2009@Cyprus</a:t>
            </a:r>
            <a:endParaRPr lang="el-GR" dirty="0"/>
          </a:p>
        </p:txBody>
      </p:sp>
      <p:sp>
        <p:nvSpPr>
          <p:cNvPr id="7" name="Rectangle 6"/>
          <p:cNvSpPr/>
          <p:nvPr/>
        </p:nvSpPr>
        <p:spPr>
          <a:xfrm>
            <a:off x="500034" y="1428736"/>
            <a:ext cx="7715304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</a:rPr>
              <a:t>Motivated by the potential of CMMs, our work extends them to the multi-view setting following the centralized approach.</a:t>
            </a:r>
            <a:endParaRPr lang="el-GR" sz="2000" i="1" dirty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572560" cy="1143000"/>
          </a:xfrm>
        </p:spPr>
        <p:txBody>
          <a:bodyPr/>
          <a:lstStyle/>
          <a:p>
            <a:r>
              <a:rPr lang="en-US" dirty="0" smtClean="0"/>
              <a:t>Multi-view CMMs – Model (1)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1285860"/>
            <a:ext cx="8715436" cy="5188092"/>
          </a:xfrm>
        </p:spPr>
        <p:txBody>
          <a:bodyPr/>
          <a:lstStyle/>
          <a:p>
            <a:r>
              <a:rPr lang="en-US" dirty="0" smtClean="0"/>
              <a:t>Given a dataset                                , with </a:t>
            </a:r>
            <a:r>
              <a:rPr lang="en-US" i="1" dirty="0" smtClean="0"/>
              <a:t>N</a:t>
            </a:r>
            <a:r>
              <a:rPr lang="en-US" dirty="0" smtClean="0"/>
              <a:t> instances and </a:t>
            </a:r>
            <a:r>
              <a:rPr lang="en-US" i="1" dirty="0" smtClean="0"/>
              <a:t>V</a:t>
            </a:r>
            <a:r>
              <a:rPr lang="en-US" dirty="0" smtClean="0"/>
              <a:t> views:</a:t>
            </a:r>
          </a:p>
          <a:p>
            <a:endParaRPr lang="en-US" dirty="0" smtClean="0"/>
          </a:p>
          <a:p>
            <a:r>
              <a:rPr lang="en-US" dirty="0" smtClean="0"/>
              <a:t>Define for each view:</a:t>
            </a:r>
          </a:p>
          <a:p>
            <a:pPr lvl="1"/>
            <a:r>
              <a:rPr lang="en-US" dirty="0" smtClean="0"/>
              <a:t>An empirical distribution</a:t>
            </a:r>
          </a:p>
          <a:p>
            <a:pPr lvl="1"/>
            <a:r>
              <a:rPr lang="en-US" dirty="0" smtClean="0"/>
              <a:t>A CMM distribution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Minimize the sum of the KL divergences between the empirical and the CMM distributions of each view over </a:t>
            </a:r>
            <a:r>
              <a:rPr lang="en-US" i="1" dirty="0" err="1" smtClean="0"/>
              <a:t>q</a:t>
            </a:r>
            <a:r>
              <a:rPr lang="en-US" i="1" baseline="-25000" dirty="0" err="1" smtClean="0"/>
              <a:t>j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18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I.P.AN Research Group, University of Ioannina				                                              ICANN2009@Cyprus</a:t>
            </a:r>
            <a:endParaRPr lang="el-G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7858" y="2112955"/>
            <a:ext cx="2990841" cy="409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6557" y="2132006"/>
            <a:ext cx="4419584" cy="371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0496" y="2977531"/>
            <a:ext cx="2643206" cy="65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3602038"/>
            <a:ext cx="6715172" cy="890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9" name="Group 18"/>
          <p:cNvGrpSpPr/>
          <p:nvPr/>
        </p:nvGrpSpPr>
        <p:grpSpPr>
          <a:xfrm>
            <a:off x="500034" y="3967166"/>
            <a:ext cx="3357586" cy="2270140"/>
            <a:chOff x="500034" y="3929066"/>
            <a:chExt cx="3357586" cy="2270140"/>
          </a:xfrm>
        </p:grpSpPr>
        <p:sp>
          <p:nvSpPr>
            <p:cNvPr id="11" name="Oval 10"/>
            <p:cNvSpPr/>
            <p:nvPr/>
          </p:nvSpPr>
          <p:spPr>
            <a:xfrm>
              <a:off x="3571868" y="3929066"/>
              <a:ext cx="285752" cy="28575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latin typeface="Arial" pitchFamily="34" charset="0"/>
              </a:endParaRPr>
            </a:p>
          </p:txBody>
        </p:sp>
        <p:cxnSp>
          <p:nvCxnSpPr>
            <p:cNvPr id="15" name="Straight Arrow Connector 14"/>
            <p:cNvCxnSpPr>
              <a:stCxn id="17" idx="0"/>
              <a:endCxn id="11" idx="4"/>
            </p:cNvCxnSpPr>
            <p:nvPr/>
          </p:nvCxnSpPr>
          <p:spPr>
            <a:xfrm rot="5400000" flipH="1" flipV="1">
              <a:off x="2543955" y="3813971"/>
              <a:ext cx="769942" cy="157163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00034" y="4984760"/>
              <a:ext cx="3286148" cy="1214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 pitchFamily="34" charset="0"/>
                </a:rPr>
                <a:t>Common priors across all views </a:t>
              </a:r>
              <a:r>
                <a:rPr lang="en-US" dirty="0" smtClean="0">
                  <a:latin typeface="Calibri"/>
                </a:rPr>
                <a:t>→ H</a:t>
              </a:r>
              <a:r>
                <a:rPr lang="en-US" dirty="0" smtClean="0">
                  <a:latin typeface="Arial" pitchFamily="34" charset="0"/>
                </a:rPr>
                <a:t>igh quality exemplars based on all views</a:t>
              </a:r>
              <a:endParaRPr lang="el-GR" dirty="0">
                <a:latin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500562" y="3824290"/>
            <a:ext cx="3286148" cy="2420954"/>
            <a:chOff x="500034" y="3714752"/>
            <a:chExt cx="3286148" cy="2420954"/>
          </a:xfrm>
        </p:grpSpPr>
        <p:sp>
          <p:nvSpPr>
            <p:cNvPr id="21" name="Oval 20"/>
            <p:cNvSpPr/>
            <p:nvPr/>
          </p:nvSpPr>
          <p:spPr>
            <a:xfrm>
              <a:off x="2428860" y="3714752"/>
              <a:ext cx="1285884" cy="35719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latin typeface="Arial" pitchFamily="34" charset="0"/>
              </a:endParaRPr>
            </a:p>
          </p:txBody>
        </p:sp>
        <p:cxnSp>
          <p:nvCxnSpPr>
            <p:cNvPr id="22" name="Straight Arrow Connector 21"/>
            <p:cNvCxnSpPr>
              <a:stCxn id="23" idx="0"/>
              <a:endCxn id="21" idx="4"/>
            </p:cNvCxnSpPr>
            <p:nvPr/>
          </p:nvCxnSpPr>
          <p:spPr>
            <a:xfrm rot="5400000" flipH="1" flipV="1">
              <a:off x="2182796" y="4032254"/>
              <a:ext cx="849318" cy="9286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500034" y="4921260"/>
              <a:ext cx="3286148" cy="12144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Arial" pitchFamily="34" charset="0"/>
                </a:rPr>
                <a:t>Different </a:t>
              </a:r>
              <a:r>
                <a:rPr lang="el-GR" i="1" dirty="0" smtClean="0">
                  <a:latin typeface="Arial" pitchFamily="34" charset="0"/>
                </a:rPr>
                <a:t>β</a:t>
              </a:r>
              <a:r>
                <a:rPr lang="en-US" i="1" dirty="0" smtClean="0">
                  <a:latin typeface="Arial" pitchFamily="34" charset="0"/>
                </a:rPr>
                <a:t> </a:t>
              </a:r>
              <a:r>
                <a:rPr lang="en-US" dirty="0" smtClean="0">
                  <a:latin typeface="Arial" pitchFamily="34" charset="0"/>
                </a:rPr>
                <a:t>and </a:t>
              </a:r>
              <a:r>
                <a:rPr lang="en-US" dirty="0" err="1" smtClean="0">
                  <a:latin typeface="Arial" pitchFamily="34" charset="0"/>
                </a:rPr>
                <a:t>Bregman</a:t>
              </a:r>
              <a:r>
                <a:rPr lang="en-US" dirty="0" smtClean="0">
                  <a:latin typeface="Arial" pitchFamily="34" charset="0"/>
                </a:rPr>
                <a:t> divergence among views </a:t>
              </a:r>
              <a:r>
                <a:rPr lang="en-US" dirty="0" smtClean="0">
                  <a:latin typeface="Calibri"/>
                </a:rPr>
                <a:t>→ </a:t>
              </a:r>
              <a:r>
                <a:rPr lang="en-US" dirty="0" smtClean="0">
                  <a:latin typeface="Arial" pitchFamily="34" charset="0"/>
                </a:rPr>
                <a:t>Capture the views’ diversity</a:t>
              </a:r>
              <a:endParaRPr lang="el-GR" dirty="0">
                <a:latin typeface="Arial" pitchFamily="34" charset="0"/>
              </a:endParaRPr>
            </a:p>
          </p:txBody>
        </p:sp>
      </p:grp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108984"/>
            <a:ext cx="8219337" cy="1034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" name="Rectangle 26"/>
          <p:cNvSpPr/>
          <p:nvPr/>
        </p:nvSpPr>
        <p:spPr>
          <a:xfrm>
            <a:off x="3286116" y="6062682"/>
            <a:ext cx="3571900" cy="6429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itchFamily="34" charset="0"/>
              </a:rPr>
              <a:t>The optimization problem remains convex</a:t>
            </a:r>
            <a:endParaRPr lang="el-GR" dirty="0">
              <a:latin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24164" y="1382698"/>
            <a:ext cx="28194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Multi-view CMMs – </a:t>
            </a:r>
            <a:r>
              <a:rPr lang="en-US" smtClean="0"/>
              <a:t>Model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1428736"/>
            <a:ext cx="8572560" cy="52864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minimization is done analogously to the single view case </a:t>
            </a:r>
          </a:p>
          <a:p>
            <a:pPr lvl="1"/>
            <a:r>
              <a:rPr lang="en-US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</a:t>
            </a:r>
            <a:r>
              <a:rPr lang="en-US" i="1" baseline="-25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</a:t>
            </a:r>
            <a:r>
              <a:rPr lang="en-US" i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is a measure of how likely point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</a:t>
            </a:r>
            <a:r>
              <a:rPr lang="en-US" i="1" baseline="-25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is to be an exemplar, taking into account every view</a:t>
            </a:r>
          </a:p>
          <a:p>
            <a:pPr lvl="1"/>
            <a:r>
              <a:rPr lang="en-US" dirty="0" smtClean="0"/>
              <a:t>Solved with an efficient-iterative algorithm that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requires only the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pairwise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distances for each view</a:t>
            </a:r>
            <a:r>
              <a:rPr lang="en-US" dirty="0" smtClean="0"/>
              <a:t>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Challenges - Advantages</a:t>
            </a:r>
          </a:p>
          <a:p>
            <a:pPr lvl="1"/>
            <a:r>
              <a:rPr lang="en-US" dirty="0" smtClean="0"/>
              <a:t>Applicable for any number of views </a:t>
            </a:r>
            <a:r>
              <a:rPr lang="en-US" dirty="0" smtClean="0">
                <a:solidFill>
                  <a:srgbClr val="00B050"/>
                </a:solidFill>
                <a:latin typeface="Lucida Sans"/>
                <a:cs typeface="Lucida Sans"/>
              </a:rPr>
              <a:t>✔</a:t>
            </a:r>
            <a:endParaRPr lang="en-US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The diversity of the views</a:t>
            </a:r>
            <a:r>
              <a:rPr lang="en-US" dirty="0" smtClean="0">
                <a:solidFill>
                  <a:srgbClr val="00B050"/>
                </a:solidFill>
                <a:latin typeface="Lucida Sans"/>
                <a:cs typeface="Lucida Sans"/>
              </a:rPr>
              <a:t> ✔</a:t>
            </a:r>
            <a:endParaRPr lang="en-US" dirty="0" smtClean="0"/>
          </a:p>
          <a:p>
            <a:pPr lvl="1"/>
            <a:r>
              <a:rPr lang="en-US" dirty="0" smtClean="0"/>
              <a:t>Retain the convexity of the original single-view CMMs </a:t>
            </a:r>
            <a:r>
              <a:rPr lang="en-US" dirty="0" smtClean="0">
                <a:solidFill>
                  <a:srgbClr val="00B050"/>
                </a:solidFill>
                <a:latin typeface="Lucida Sans"/>
                <a:cs typeface="Lucida Sans"/>
              </a:rPr>
              <a:t>✔</a:t>
            </a:r>
            <a:endParaRPr lang="en-US" dirty="0" smtClean="0"/>
          </a:p>
          <a:p>
            <a:pPr lvl="1"/>
            <a:r>
              <a:rPr lang="en-US" dirty="0" smtClean="0"/>
              <a:t>Require only the </a:t>
            </a:r>
            <a:r>
              <a:rPr lang="en-US" dirty="0" err="1" smtClean="0"/>
              <a:t>pairwise</a:t>
            </a:r>
            <a:r>
              <a:rPr lang="en-US" dirty="0" smtClean="0"/>
              <a:t> distance matrix to work </a:t>
            </a:r>
            <a:r>
              <a:rPr lang="en-US" dirty="0" smtClean="0">
                <a:solidFill>
                  <a:srgbClr val="00B050"/>
                </a:solidFill>
                <a:latin typeface="Lucida Sans"/>
                <a:cs typeface="Lucida Sans"/>
              </a:rPr>
              <a:t>✔</a:t>
            </a:r>
          </a:p>
          <a:p>
            <a:pPr lvl="1" algn="ctr">
              <a:buNone/>
            </a:pPr>
            <a:r>
              <a:rPr lang="en-US" sz="2800" dirty="0" smtClean="0">
                <a:solidFill>
                  <a:srgbClr val="00B050"/>
                </a:solidFill>
                <a:latin typeface="Lucida Sans"/>
                <a:cs typeface="Lucida Sans"/>
              </a:rPr>
              <a:t>☺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19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I.P.AN Research Group, University of Ioannina				                                              ICANN2009@Cyprus</a:t>
            </a:r>
            <a:endParaRPr lang="el-G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3476268"/>
            <a:ext cx="4429156" cy="93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Introduction to Multi-view Clustering</a:t>
            </a:r>
          </a:p>
          <a:p>
            <a:endParaRPr lang="en-US" dirty="0" smtClean="0"/>
          </a:p>
          <a:p>
            <a:r>
              <a:rPr lang="en-US" dirty="0" smtClean="0"/>
              <a:t>Convex Mixture Models</a:t>
            </a:r>
          </a:p>
          <a:p>
            <a:endParaRPr lang="en-US" dirty="0" smtClean="0"/>
          </a:p>
          <a:p>
            <a:r>
              <a:rPr lang="en-US" dirty="0" smtClean="0"/>
              <a:t>Multi-view Convex Mixture Models</a:t>
            </a:r>
          </a:p>
          <a:p>
            <a:endParaRPr lang="en-US" dirty="0" smtClean="0"/>
          </a:p>
          <a:p>
            <a:r>
              <a:rPr lang="en-US" dirty="0" smtClean="0"/>
              <a:t>Experimental Evaluation</a:t>
            </a:r>
          </a:p>
          <a:p>
            <a:endParaRPr lang="en-US" dirty="0" smtClean="0"/>
          </a:p>
          <a:p>
            <a:r>
              <a:rPr lang="en-US" dirty="0" smtClean="0"/>
              <a:t>Summary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2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I.P.AN Research Group, University of Ioannina				                                              ICANN2009@Cyprus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Clustering with Multi-view CMMs (1)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Split the dataset into </a:t>
            </a:r>
            <a:r>
              <a:rPr lang="en-US" i="1" dirty="0" smtClean="0"/>
              <a:t>M</a:t>
            </a:r>
            <a:r>
              <a:rPr lang="en-US" dirty="0" smtClean="0"/>
              <a:t> disjoint clusters</a:t>
            </a:r>
          </a:p>
          <a:p>
            <a:pPr lvl="1"/>
            <a:r>
              <a:rPr lang="en-US" dirty="0" smtClean="0"/>
              <a:t>Determine the instances with the 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highest </a:t>
            </a:r>
            <a:r>
              <a:rPr lang="en-US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</a:t>
            </a:r>
            <a:r>
              <a:rPr lang="en-US" i="1" baseline="-25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values</a:t>
            </a:r>
          </a:p>
          <a:p>
            <a:pPr lvl="1"/>
            <a:r>
              <a:rPr lang="en-US" dirty="0" smtClean="0"/>
              <a:t>These instances serve as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 exemplars </a:t>
            </a:r>
            <a:r>
              <a:rPr lang="en-US" dirty="0" smtClean="0"/>
              <a:t>of the clusters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Assign each of the remaining </a:t>
            </a:r>
            <a:r>
              <a:rPr lang="en-US" i="1" dirty="0" smtClean="0"/>
              <a:t>N</a:t>
            </a:r>
            <a:r>
              <a:rPr lang="en-US" dirty="0" smtClean="0"/>
              <a:t>-</a:t>
            </a:r>
            <a:r>
              <a:rPr lang="en-US" i="1" dirty="0" smtClean="0"/>
              <a:t>M</a:t>
            </a:r>
            <a:r>
              <a:rPr lang="en-US" dirty="0" smtClean="0"/>
              <a:t> data points to the cluster with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 largest posterior probability over all views</a:t>
            </a:r>
            <a:r>
              <a:rPr lang="en-US" dirty="0" smtClean="0"/>
              <a:t>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      the prior of the </a:t>
            </a:r>
            <a:r>
              <a:rPr lang="en-US" i="1" dirty="0" smtClean="0"/>
              <a:t>k</a:t>
            </a:r>
            <a:r>
              <a:rPr lang="en-US" dirty="0" smtClean="0"/>
              <a:t>-</a:t>
            </a:r>
            <a:r>
              <a:rPr lang="en-US" dirty="0" err="1" smtClean="0"/>
              <a:t>th</a:t>
            </a:r>
            <a:r>
              <a:rPr lang="en-US" dirty="0" smtClean="0"/>
              <a:t> exemplar</a:t>
            </a:r>
          </a:p>
          <a:p>
            <a:pPr lvl="2"/>
            <a:r>
              <a:rPr lang="en-US" dirty="0" smtClean="0"/>
              <a:t>        the component distribution in the </a:t>
            </a:r>
            <a:r>
              <a:rPr lang="en-US" i="1" dirty="0" smtClean="0"/>
              <a:t>v</a:t>
            </a:r>
            <a:r>
              <a:rPr lang="en-US" dirty="0" smtClean="0"/>
              <a:t>-</a:t>
            </a:r>
            <a:r>
              <a:rPr lang="en-US" dirty="0" err="1" smtClean="0"/>
              <a:t>th</a:t>
            </a:r>
            <a:r>
              <a:rPr lang="en-US" dirty="0" smtClean="0"/>
              <a:t> view of the </a:t>
            </a:r>
            <a:r>
              <a:rPr lang="en-US" i="1" dirty="0" smtClean="0"/>
              <a:t>k</a:t>
            </a:r>
            <a:r>
              <a:rPr lang="en-US" dirty="0" smtClean="0"/>
              <a:t>-</a:t>
            </a:r>
            <a:r>
              <a:rPr lang="en-US" dirty="0" err="1" smtClean="0"/>
              <a:t>th</a:t>
            </a:r>
            <a:r>
              <a:rPr lang="en-US" dirty="0" smtClean="0"/>
              <a:t> exemplar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20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I.P.AN Research Group, University of Ioannina				                                              ICANN2009@Cyprus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49" y="1714488"/>
            <a:ext cx="2068871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4138" y="2886074"/>
            <a:ext cx="3895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41" y="4034934"/>
            <a:ext cx="8858277" cy="894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2976" y="5130811"/>
            <a:ext cx="300364" cy="357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42975" y="5465456"/>
            <a:ext cx="428629" cy="325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Clustering with Multi-view CMMs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1406" y="1643050"/>
            <a:ext cx="9001156" cy="5000660"/>
          </a:xfrm>
        </p:spPr>
        <p:txBody>
          <a:bodyPr/>
          <a:lstStyle/>
          <a:p>
            <a:r>
              <a:rPr lang="en-US" dirty="0" smtClean="0"/>
              <a:t>Selecting appropriate </a:t>
            </a:r>
            <a:r>
              <a:rPr lang="el-GR" i="1" dirty="0" smtClean="0"/>
              <a:t>β</a:t>
            </a:r>
            <a:r>
              <a:rPr lang="en-US" i="1" baseline="30000" dirty="0" smtClean="0"/>
              <a:t>v</a:t>
            </a:r>
            <a:r>
              <a:rPr lang="en-US" i="1" dirty="0" smtClean="0"/>
              <a:t> </a:t>
            </a:r>
            <a:r>
              <a:rPr lang="en-US" dirty="0" smtClean="0"/>
              <a:t>values for the views</a:t>
            </a:r>
          </a:p>
          <a:p>
            <a:pPr lvl="1"/>
            <a:r>
              <a:rPr lang="en-US" dirty="0" smtClean="0"/>
              <a:t>The single-view reference value is directly extended to the multi-view case: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Computational complexity</a:t>
            </a:r>
          </a:p>
          <a:p>
            <a:pPr lvl="1"/>
            <a:r>
              <a:rPr lang="en-US" dirty="0" smtClean="0"/>
              <a:t>The update of the priors requires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baseline="30000" dirty="0" smtClean="0"/>
              <a:t>2</a:t>
            </a:r>
            <a:r>
              <a:rPr lang="en-US" i="1" dirty="0" smtClean="0"/>
              <a:t>V</a:t>
            </a:r>
            <a:r>
              <a:rPr lang="en-US" dirty="0" smtClean="0"/>
              <a:t>) scalar operations per iteration</a:t>
            </a:r>
          </a:p>
          <a:p>
            <a:pPr lvl="1"/>
            <a:r>
              <a:rPr lang="en-US" dirty="0" smtClean="0"/>
              <a:t>Calculation of the distance matrices of the views costs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baseline="30000" dirty="0" smtClean="0"/>
              <a:t>2</a:t>
            </a:r>
            <a:r>
              <a:rPr lang="en-US" i="1" dirty="0" smtClean="0"/>
              <a:t>Vd</a:t>
            </a:r>
            <a:r>
              <a:rPr lang="en-US" dirty="0" smtClean="0"/>
              <a:t>),  </a:t>
            </a:r>
            <a:r>
              <a:rPr lang="en-US" i="1" dirty="0" smtClean="0"/>
              <a:t>d </a:t>
            </a:r>
            <a:r>
              <a:rPr lang="en-US" dirty="0" smtClean="0"/>
              <a:t>= max {</a:t>
            </a:r>
            <a:r>
              <a:rPr lang="en-US" i="1" dirty="0" smtClean="0"/>
              <a:t>d</a:t>
            </a:r>
            <a:r>
              <a:rPr lang="en-US" baseline="30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d</a:t>
            </a:r>
            <a:r>
              <a:rPr lang="en-US" baseline="30000" dirty="0" smtClean="0"/>
              <a:t>2</a:t>
            </a:r>
            <a:r>
              <a:rPr lang="en-US" dirty="0" smtClean="0"/>
              <a:t>, …, </a:t>
            </a:r>
            <a:r>
              <a:rPr lang="en-US" i="1" dirty="0" err="1" smtClean="0"/>
              <a:t>d</a:t>
            </a:r>
            <a:r>
              <a:rPr lang="en-US" i="1" baseline="30000" dirty="0" err="1" smtClean="0"/>
              <a:t>v</a:t>
            </a:r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If </a:t>
            </a:r>
            <a:r>
              <a:rPr lang="el-GR" i="1" dirty="0" smtClean="0">
                <a:sym typeface="Symbol"/>
              </a:rPr>
              <a:t></a:t>
            </a:r>
            <a:r>
              <a:rPr lang="en-US" dirty="0" smtClean="0">
                <a:sym typeface="Symbol"/>
              </a:rPr>
              <a:t> iterations are required, the overall cost becomes 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</a:t>
            </a:r>
            <a:r>
              <a:rPr lang="en-US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+</a:t>
            </a:r>
            <a:r>
              <a:rPr lang="el-GR" i="1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Symbol"/>
              </a:rPr>
              <a:t>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)) </a:t>
            </a:r>
            <a:r>
              <a:rPr lang="en-US" dirty="0" smtClean="0"/>
              <a:t>scalar operations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Symbol"/>
              </a:rPr>
              <a:t> </a:t>
            </a:r>
            <a:endParaRPr lang="el-GR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21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I.P.AN Research Group, University of Ioannina				                                              ICANN2009@Cyprus</a:t>
            </a:r>
            <a:endParaRPr lang="el-G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71763" y="2643182"/>
            <a:ext cx="38004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Introduction to Multi-view Clustering</a:t>
            </a:r>
          </a:p>
          <a:p>
            <a:endParaRPr lang="en-US" dirty="0" smtClean="0"/>
          </a:p>
          <a:p>
            <a:r>
              <a:rPr lang="en-US" dirty="0" smtClean="0"/>
              <a:t>Convex Mixture Models</a:t>
            </a:r>
          </a:p>
          <a:p>
            <a:endParaRPr lang="en-US" dirty="0" smtClean="0"/>
          </a:p>
          <a:p>
            <a:r>
              <a:rPr lang="en-US" dirty="0" smtClean="0"/>
              <a:t>Multi-view Convex Mixture Models</a:t>
            </a:r>
          </a:p>
          <a:p>
            <a:endParaRPr lang="en-US" dirty="0" smtClean="0"/>
          </a:p>
          <a:p>
            <a:r>
              <a:rPr lang="en-US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Experimental Evaluation</a:t>
            </a:r>
          </a:p>
          <a:p>
            <a:endParaRPr lang="en-US" dirty="0" smtClean="0"/>
          </a:p>
          <a:p>
            <a:r>
              <a:rPr lang="en-US" dirty="0" smtClean="0"/>
              <a:t>Summary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22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I.P.AN Research Group, University of Ioannina				                                              ICANN2009@Cyprus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Evaluation (1)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compared </a:t>
            </a:r>
            <a:r>
              <a:rPr lang="en-US" u="sng" dirty="0" smtClean="0"/>
              <a:t>single view and multi-view CMMs </a:t>
            </a:r>
            <a:r>
              <a:rPr lang="en-US" dirty="0" smtClean="0"/>
              <a:t>on:</a:t>
            </a:r>
          </a:p>
          <a:p>
            <a:pPr lvl="1"/>
            <a:r>
              <a:rPr lang="en-US" dirty="0" smtClean="0"/>
              <a:t>Artificial multi-view data</a:t>
            </a:r>
          </a:p>
          <a:p>
            <a:pPr lvl="1"/>
            <a:r>
              <a:rPr lang="en-US" dirty="0" smtClean="0"/>
              <a:t>Two collections of linked documents, where multiple views occur naturally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Goals</a:t>
            </a:r>
          </a:p>
          <a:p>
            <a:pPr lvl="1"/>
            <a:r>
              <a:rPr lang="en-US" dirty="0" smtClean="0"/>
              <a:t>Examine if simultaneously considering all views improves the clustering of the individual views</a:t>
            </a:r>
          </a:p>
          <a:p>
            <a:pPr lvl="1"/>
            <a:r>
              <a:rPr lang="en-US" dirty="0" smtClean="0"/>
              <a:t>Compare our multi-view algorithm to a single view CMM applied on the concatenation of the views 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23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I.P.AN Research Group, University of Ioannina				                                              ICANN2009@Cyprus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Evaluation (2)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Gaussian CMMs </a:t>
            </a:r>
            <a:r>
              <a:rPr lang="en-US" dirty="0" smtClean="0"/>
              <a:t>are employed in all experiments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algorithms’ performance is measured in terms of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average entropy</a:t>
            </a:r>
          </a:p>
          <a:p>
            <a:pPr lvl="1"/>
            <a:r>
              <a:rPr lang="en-US" dirty="0" smtClean="0"/>
              <a:t>Measures the impurity of the clusters</a:t>
            </a:r>
          </a:p>
          <a:p>
            <a:pPr lvl="1"/>
            <a:r>
              <a:rPr lang="en-US" dirty="0" smtClean="0"/>
              <a:t>Lower average entropy indicates that clusters consist of instances belonging to the same class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24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I.P.AN Research Group, University of Ioannina				                                              ICANN2009@Cyprus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62833" y="2328040"/>
            <a:ext cx="3618334" cy="45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86038" y="5072082"/>
            <a:ext cx="39719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Artificial Dataset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2071678"/>
            <a:ext cx="8858312" cy="48737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generated 700 instances from three 2-d Gaussians</a:t>
            </a:r>
          </a:p>
          <a:p>
            <a:pPr lvl="1"/>
            <a:r>
              <a:rPr lang="en-US" dirty="0" smtClean="0"/>
              <a:t>Each distribution represented a different class</a:t>
            </a:r>
          </a:p>
          <a:p>
            <a:pPr lvl="1"/>
            <a:r>
              <a:rPr lang="en-US" dirty="0" smtClean="0"/>
              <a:t>Correctly clustered by the single view CMM, i.e. </a:t>
            </a:r>
            <a:r>
              <a:rPr lang="en-US" i="1" dirty="0" smtClean="0"/>
              <a:t>H</a:t>
            </a:r>
            <a:r>
              <a:rPr lang="en-US" dirty="0" smtClean="0"/>
              <a:t>=0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Views’ construction</a:t>
            </a:r>
          </a:p>
          <a:p>
            <a:pPr lvl="1"/>
            <a:r>
              <a:rPr lang="en-US" dirty="0" smtClean="0"/>
              <a:t>Equally translated all dataset points</a:t>
            </a:r>
          </a:p>
          <a:p>
            <a:pPr lvl="1"/>
            <a:r>
              <a:rPr lang="el-GR" i="1" dirty="0" smtClean="0">
                <a:latin typeface="Century"/>
              </a:rPr>
              <a:t>ω</a:t>
            </a:r>
            <a:r>
              <a:rPr lang="en-US" i="1" dirty="0" smtClean="0">
                <a:latin typeface="Century"/>
              </a:rPr>
              <a:t> </a:t>
            </a:r>
            <a:r>
              <a:rPr lang="en-US" dirty="0" smtClean="0"/>
              <a:t>instances of the original dataset were wrongly represented as belonging to another class</a:t>
            </a:r>
          </a:p>
          <a:p>
            <a:pPr lvl="1"/>
            <a:r>
              <a:rPr lang="en-US" dirty="0" smtClean="0"/>
              <a:t>Five views were created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Can we correct the errors of the individual views if multiple representations are simultaneously considered?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25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I.P.AN Research Group, University of Ioannina				                                              ICANN2009@Cyprus</a:t>
            </a:r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-1"/>
            <a:ext cx="2000264" cy="2166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78" y="-1"/>
            <a:ext cx="1915930" cy="21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Artificial Dataset - Results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Five datasets were created containing 1,2,…,5 of the five views</a:t>
            </a:r>
          </a:p>
          <a:p>
            <a:pPr lvl="1"/>
            <a:r>
              <a:rPr lang="en-US" dirty="0" smtClean="0"/>
              <a:t>Clustering into three clusters</a:t>
            </a:r>
          </a:p>
          <a:p>
            <a:pPr lvl="1"/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26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I.P.AN Research Group, University of Ioannina				                                              ICANN2009@Cyprus</a:t>
            </a:r>
            <a:endParaRPr lang="el-G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7862" y="2928934"/>
            <a:ext cx="14954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1" name="Group 10"/>
          <p:cNvGrpSpPr/>
          <p:nvPr/>
        </p:nvGrpSpPr>
        <p:grpSpPr>
          <a:xfrm>
            <a:off x="285720" y="3133712"/>
            <a:ext cx="7858180" cy="3367122"/>
            <a:chOff x="285720" y="3133712"/>
            <a:chExt cx="7858180" cy="3367122"/>
          </a:xfrm>
        </p:grpSpPr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85720" y="3133712"/>
              <a:ext cx="7858180" cy="2867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Rectangle 8"/>
            <p:cNvSpPr/>
            <p:nvPr/>
          </p:nvSpPr>
          <p:spPr>
            <a:xfrm>
              <a:off x="1709718" y="6143644"/>
              <a:ext cx="1143008" cy="3571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i="1" dirty="0" smtClean="0">
                  <a:latin typeface="Century"/>
                </a:rPr>
                <a:t>ω</a:t>
              </a:r>
              <a:r>
                <a:rPr lang="en-US" i="1" dirty="0" smtClean="0">
                  <a:latin typeface="Century"/>
                </a:rPr>
                <a:t> </a:t>
              </a:r>
              <a:r>
                <a:rPr lang="en-US" dirty="0" smtClean="0">
                  <a:latin typeface="Century"/>
                </a:rPr>
                <a:t>= 50</a:t>
              </a:r>
              <a:endParaRPr lang="el-GR" dirty="0">
                <a:latin typeface="Arial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902336" y="6144039"/>
              <a:ext cx="1144800" cy="356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i="1" dirty="0" smtClean="0">
                  <a:latin typeface="Century"/>
                </a:rPr>
                <a:t>ω</a:t>
              </a:r>
              <a:r>
                <a:rPr lang="en-US" i="1" dirty="0" smtClean="0">
                  <a:latin typeface="Century"/>
                </a:rPr>
                <a:t> </a:t>
              </a:r>
              <a:r>
                <a:rPr lang="en-US" dirty="0" smtClean="0">
                  <a:latin typeface="Century"/>
                </a:rPr>
                <a:t>= 200</a:t>
              </a:r>
              <a:endParaRPr lang="el-GR" dirty="0"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Artificial Dataset - Conclusions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multi-view CMM can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considerably boost </a:t>
            </a:r>
            <a:r>
              <a:rPr lang="en-US" dirty="0" smtClean="0"/>
              <a:t>the clustering performance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 dirty="0" smtClean="0"/>
              <a:t>Each single view has an entropy around 0.3 for </a:t>
            </a:r>
            <a:r>
              <a:rPr lang="el-GR" i="1" dirty="0" smtClean="0">
                <a:latin typeface="Century"/>
              </a:rPr>
              <a:t>ω</a:t>
            </a:r>
            <a:r>
              <a:rPr lang="en-US" dirty="0" smtClean="0"/>
              <a:t>=50 </a:t>
            </a:r>
          </a:p>
          <a:p>
            <a:pPr lvl="1"/>
            <a:r>
              <a:rPr lang="en-US" dirty="0" smtClean="0"/>
              <a:t>Our method achieves </a:t>
            </a:r>
            <a:r>
              <a:rPr lang="en-US" i="1" dirty="0" smtClean="0"/>
              <a:t>H</a:t>
            </a:r>
            <a:r>
              <a:rPr lang="en-US" dirty="0" smtClean="0"/>
              <a:t>=0.08 for five views and </a:t>
            </a:r>
            <a:r>
              <a:rPr lang="el-GR" i="1" dirty="0" smtClean="0">
                <a:latin typeface="Century"/>
              </a:rPr>
              <a:t>ω</a:t>
            </a:r>
            <a:r>
              <a:rPr lang="en-US" dirty="0" smtClean="0"/>
              <a:t>=50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Our algorithm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takes advantage of every available view</a:t>
            </a:r>
            <a:r>
              <a:rPr lang="en-US" dirty="0" smtClean="0"/>
              <a:t>, since the entropy constantly falls as the views increase</a:t>
            </a:r>
          </a:p>
          <a:p>
            <a:endParaRPr lang="en-US" dirty="0" smtClean="0"/>
          </a:p>
          <a:p>
            <a:r>
              <a:rPr lang="en-US" dirty="0" smtClean="0"/>
              <a:t>Concatenating the views is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not as efficient </a:t>
            </a:r>
            <a:r>
              <a:rPr lang="en-US" dirty="0" smtClean="0"/>
              <a:t>as a multi-view algorithm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27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I.P.AN Research Group, University of Ioannina				                                              ICANN2009@Cyprus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Archives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err="1" smtClean="0"/>
              <a:t>WebKB</a:t>
            </a:r>
            <a:r>
              <a:rPr lang="en-US" dirty="0" smtClean="0"/>
              <a:t> – Collection of academic web pages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Anchor text of inbound links</a:t>
            </a:r>
          </a:p>
          <a:p>
            <a:pPr lvl="1"/>
            <a:r>
              <a:rPr lang="en-US" dirty="0" smtClean="0"/>
              <a:t>Six classes</a:t>
            </a:r>
          </a:p>
          <a:p>
            <a:pPr lvl="1"/>
            <a:r>
              <a:rPr lang="en-US" dirty="0" smtClean="0"/>
              <a:t>2076 instances</a:t>
            </a:r>
          </a:p>
          <a:p>
            <a:pPr lvl="1"/>
            <a:endParaRPr lang="en-US" dirty="0" smtClean="0"/>
          </a:p>
          <a:p>
            <a:r>
              <a:rPr lang="en-US" i="1" dirty="0" err="1" smtClean="0"/>
              <a:t>Citeseer</a:t>
            </a:r>
            <a:r>
              <a:rPr lang="en-US" dirty="0" smtClean="0"/>
              <a:t> – Collection of scientific publications</a:t>
            </a:r>
          </a:p>
          <a:p>
            <a:pPr lvl="1"/>
            <a:r>
              <a:rPr lang="en-US" dirty="0" smtClean="0"/>
              <a:t>Title &amp; abstract text</a:t>
            </a:r>
          </a:p>
          <a:p>
            <a:pPr lvl="1"/>
            <a:r>
              <a:rPr lang="en-US" dirty="0" smtClean="0"/>
              <a:t>Inbound references</a:t>
            </a:r>
          </a:p>
          <a:p>
            <a:pPr lvl="1"/>
            <a:r>
              <a:rPr lang="en-US" dirty="0" smtClean="0"/>
              <a:t>Outbound references</a:t>
            </a:r>
          </a:p>
          <a:p>
            <a:pPr lvl="1"/>
            <a:r>
              <a:rPr lang="en-US" dirty="0" smtClean="0"/>
              <a:t>Six classes</a:t>
            </a:r>
          </a:p>
          <a:p>
            <a:pPr lvl="1"/>
            <a:r>
              <a:rPr lang="en-US" dirty="0" smtClean="0"/>
              <a:t>742 instances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28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I.P.AN Research Group, University of </a:t>
            </a:r>
            <a:r>
              <a:rPr lang="en-US" dirty="0" err="1" smtClean="0"/>
              <a:t>Ioannina</a:t>
            </a:r>
            <a:r>
              <a:rPr lang="en-US" dirty="0" smtClean="0"/>
              <a:t>				                                              ICANN2009@Cyprus</a:t>
            </a:r>
            <a:endParaRPr lang="el-GR" dirty="0"/>
          </a:p>
        </p:txBody>
      </p:sp>
      <p:grpSp>
        <p:nvGrpSpPr>
          <p:cNvPr id="8" name="Group 7"/>
          <p:cNvGrpSpPr/>
          <p:nvPr/>
        </p:nvGrpSpPr>
        <p:grpSpPr>
          <a:xfrm>
            <a:off x="4643438" y="2143116"/>
            <a:ext cx="1643074" cy="571504"/>
            <a:chOff x="4643438" y="2143116"/>
            <a:chExt cx="1643074" cy="571504"/>
          </a:xfrm>
        </p:grpSpPr>
        <p:sp>
          <p:nvSpPr>
            <p:cNvPr id="6" name="Right Brace 5"/>
            <p:cNvSpPr/>
            <p:nvPr/>
          </p:nvSpPr>
          <p:spPr>
            <a:xfrm>
              <a:off x="4643438" y="2143116"/>
              <a:ext cx="428628" cy="571504"/>
            </a:xfrm>
            <a:prstGeom prst="rightBrac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 dirty="0">
                <a:latin typeface="Arial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072066" y="2214554"/>
              <a:ext cx="1214446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200" dirty="0" smtClean="0">
                  <a:latin typeface="Arial" pitchFamily="34" charset="0"/>
                </a:rPr>
                <a:t>2 views</a:t>
              </a:r>
              <a:endParaRPr lang="el-GR" sz="2200" dirty="0">
                <a:latin typeface="Arial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786182" y="4421194"/>
            <a:ext cx="1714512" cy="857256"/>
            <a:chOff x="4643438" y="2063740"/>
            <a:chExt cx="1714512" cy="857256"/>
          </a:xfrm>
        </p:grpSpPr>
        <p:sp>
          <p:nvSpPr>
            <p:cNvPr id="10" name="Right Brace 9"/>
            <p:cNvSpPr/>
            <p:nvPr/>
          </p:nvSpPr>
          <p:spPr>
            <a:xfrm>
              <a:off x="4643438" y="2063740"/>
              <a:ext cx="500066" cy="857256"/>
            </a:xfrm>
            <a:prstGeom prst="rightBrac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 dirty="0">
                <a:latin typeface="Arial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143504" y="2278054"/>
              <a:ext cx="1214446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200" dirty="0" smtClean="0">
                  <a:latin typeface="Arial" pitchFamily="34" charset="0"/>
                </a:rPr>
                <a:t>3 views</a:t>
              </a:r>
              <a:endParaRPr lang="el-GR" sz="2200" dirty="0"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16"/>
            <a:ext cx="8572560" cy="1143000"/>
          </a:xfrm>
        </p:spPr>
        <p:txBody>
          <a:bodyPr/>
          <a:lstStyle/>
          <a:p>
            <a:r>
              <a:rPr lang="en-US" dirty="0" smtClean="0"/>
              <a:t>Document Archives - Results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1142984"/>
            <a:ext cx="8572560" cy="5330968"/>
          </a:xfrm>
        </p:spPr>
        <p:txBody>
          <a:bodyPr/>
          <a:lstStyle/>
          <a:p>
            <a:r>
              <a:rPr lang="en-US" dirty="0" smtClean="0"/>
              <a:t>Clustering into six clusters</a:t>
            </a:r>
          </a:p>
          <a:p>
            <a:r>
              <a:rPr lang="en-US" dirty="0" smtClean="0"/>
              <a:t>For each view we generated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normalized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tfidf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/>
              <a:t>vectors</a:t>
            </a:r>
          </a:p>
          <a:p>
            <a:pPr lvl="1"/>
            <a:r>
              <a:rPr lang="en-US" dirty="0" smtClean="0"/>
              <a:t>Hence, squared Euclidean distances reflect the commonly used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cosine similarity</a:t>
            </a:r>
            <a:endParaRPr lang="el-G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29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I.P.AN Research Group, University of Ioannina				                                              ICANN2009@Cyprus</a:t>
            </a:r>
            <a:endParaRPr lang="el-GR" dirty="0"/>
          </a:p>
        </p:txBody>
      </p:sp>
      <p:grpSp>
        <p:nvGrpSpPr>
          <p:cNvPr id="8" name="Group 7"/>
          <p:cNvGrpSpPr/>
          <p:nvPr/>
        </p:nvGrpSpPr>
        <p:grpSpPr>
          <a:xfrm>
            <a:off x="1357291" y="2894443"/>
            <a:ext cx="6429419" cy="3677830"/>
            <a:chOff x="1142976" y="2906959"/>
            <a:chExt cx="6715171" cy="3808909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42976" y="2906959"/>
              <a:ext cx="6667515" cy="1663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42976" y="4837782"/>
              <a:ext cx="6715171" cy="18780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Introduction to Multi-view Clustering</a:t>
            </a:r>
          </a:p>
          <a:p>
            <a:endParaRPr lang="en-US" dirty="0" smtClean="0"/>
          </a:p>
          <a:p>
            <a:r>
              <a:rPr lang="en-US" dirty="0" smtClean="0"/>
              <a:t>Convex Mixture Models</a:t>
            </a:r>
          </a:p>
          <a:p>
            <a:endParaRPr lang="en-US" dirty="0" smtClean="0"/>
          </a:p>
          <a:p>
            <a:r>
              <a:rPr lang="en-US" dirty="0" smtClean="0"/>
              <a:t>Multi-view Convex Mixture Models</a:t>
            </a:r>
          </a:p>
          <a:p>
            <a:endParaRPr lang="en-US" dirty="0" smtClean="0"/>
          </a:p>
          <a:p>
            <a:r>
              <a:rPr lang="en-US" dirty="0" smtClean="0"/>
              <a:t>Experimental Evaluation</a:t>
            </a:r>
          </a:p>
          <a:p>
            <a:endParaRPr lang="en-US" dirty="0" smtClean="0"/>
          </a:p>
          <a:p>
            <a:r>
              <a:rPr lang="en-US" dirty="0" smtClean="0"/>
              <a:t>Summary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3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I.P.AN Research Group, University of Ioannina				                                              ICANN2009@Cyprus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Archives - Conclusions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multi-view CMM is the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best performer</a:t>
            </a:r>
            <a:r>
              <a:rPr lang="en-US" dirty="0" smtClean="0"/>
              <a:t> in all cases</a:t>
            </a:r>
          </a:p>
          <a:p>
            <a:endParaRPr lang="en-US" dirty="0" smtClean="0"/>
          </a:p>
          <a:p>
            <a:r>
              <a:rPr lang="en-US" dirty="0" smtClean="0"/>
              <a:t>The concatenated view is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inferior to some single views</a:t>
            </a:r>
          </a:p>
          <a:p>
            <a:endParaRPr lang="en-US" dirty="0" smtClean="0"/>
          </a:p>
          <a:p>
            <a:r>
              <a:rPr lang="en-US" dirty="0" smtClean="0"/>
              <a:t>Searching around the range of values defined by      can improve the results</a:t>
            </a:r>
          </a:p>
          <a:p>
            <a:pPr lvl="1"/>
            <a:r>
              <a:rPr lang="en-US" dirty="0" smtClean="0"/>
              <a:t>Still though     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is a good choice</a:t>
            </a:r>
            <a:r>
              <a:rPr lang="en-US" dirty="0" smtClean="0"/>
              <a:t>, since the inbound references view and the multi-view setting of the </a:t>
            </a:r>
            <a:r>
              <a:rPr lang="en-US" i="1" dirty="0" err="1" smtClean="0"/>
              <a:t>Citeseer</a:t>
            </a:r>
            <a:r>
              <a:rPr lang="en-US" dirty="0" smtClean="0"/>
              <a:t> dataset achieve the lowest entropy for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30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I.P.AN Research Group, University of Ioannina				                                              ICANN2009@Cyprus</a:t>
            </a:r>
            <a:endParaRPr lang="el-G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27521" y="3538538"/>
            <a:ext cx="416379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6312" y="4416432"/>
            <a:ext cx="3429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63944" y="5105412"/>
            <a:ext cx="10572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Introduction to Multi-view Clustering</a:t>
            </a:r>
          </a:p>
          <a:p>
            <a:endParaRPr lang="en-US" dirty="0" smtClean="0"/>
          </a:p>
          <a:p>
            <a:r>
              <a:rPr lang="en-US" dirty="0" smtClean="0"/>
              <a:t>Convex Mixture Models</a:t>
            </a:r>
          </a:p>
          <a:p>
            <a:endParaRPr lang="en-US" dirty="0" smtClean="0"/>
          </a:p>
          <a:p>
            <a:r>
              <a:rPr lang="en-US" dirty="0" smtClean="0"/>
              <a:t>Multi-view Convex Mixture Models</a:t>
            </a:r>
          </a:p>
          <a:p>
            <a:endParaRPr lang="en-US" dirty="0" smtClean="0"/>
          </a:p>
          <a:p>
            <a:r>
              <a:rPr lang="en-US" dirty="0" smtClean="0"/>
              <a:t>Experimental Evaluation</a:t>
            </a:r>
          </a:p>
          <a:p>
            <a:endParaRPr lang="en-US" dirty="0" smtClean="0"/>
          </a:p>
          <a:p>
            <a:r>
              <a:rPr lang="en-US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Summary</a:t>
            </a:r>
            <a:endParaRPr lang="el-GR" u="sng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31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I.P.AN Research Group, University of Ioannina				                                              ICANN2009@Cyprus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have presented the multi-view CMM a method that:</a:t>
            </a:r>
          </a:p>
          <a:p>
            <a:pPr lvl="1"/>
            <a:r>
              <a:rPr lang="en-US" dirty="0" smtClean="0"/>
              <a:t>Is applicable for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any number of views</a:t>
            </a:r>
          </a:p>
          <a:p>
            <a:pPr lvl="1"/>
            <a:r>
              <a:rPr lang="en-US" dirty="0" smtClean="0"/>
              <a:t>Can handle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diverse views</a:t>
            </a:r>
          </a:p>
          <a:p>
            <a:pPr lvl="1"/>
            <a:r>
              <a:rPr lang="en-US" dirty="0" smtClean="0"/>
              <a:t>Optimizes a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convex objective</a:t>
            </a:r>
          </a:p>
          <a:p>
            <a:pPr lvl="1"/>
            <a:r>
              <a:rPr lang="en-US" dirty="0" smtClean="0"/>
              <a:t>Requires only the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pairwise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distance matrix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 the future:</a:t>
            </a:r>
          </a:p>
          <a:p>
            <a:pPr lvl="1"/>
            <a:r>
              <a:rPr lang="en-US" dirty="0" smtClean="0"/>
              <a:t>Compare our algorithm to other multi-view approaches</a:t>
            </a:r>
          </a:p>
          <a:p>
            <a:pPr lvl="1"/>
            <a:r>
              <a:rPr lang="en-US" dirty="0" smtClean="0"/>
              <a:t>Use multi-view CMMs in conjunction with other clustering methods, which will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treat the exemplars as good initializations</a:t>
            </a:r>
          </a:p>
          <a:p>
            <a:pPr lvl="1"/>
            <a:r>
              <a:rPr lang="en-US" dirty="0" smtClean="0"/>
              <a:t>Assign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different weights to the views </a:t>
            </a:r>
            <a:r>
              <a:rPr lang="en-US" dirty="0" smtClean="0"/>
              <a:t>and learn those weights automatically</a:t>
            </a:r>
            <a:endParaRPr lang="el-GR" dirty="0" smtClean="0"/>
          </a:p>
          <a:p>
            <a:pPr lvl="1"/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32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I.P.AN Research Group, University of Ioannina				                                              ICANN2009@Cyprus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33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I.P.AN Research Group, University of Ioannina				                                              ICANN2009@Cyprus</a:t>
            </a:r>
            <a:endParaRPr lang="el-GR" dirty="0"/>
          </a:p>
        </p:txBody>
      </p:sp>
      <p:sp>
        <p:nvSpPr>
          <p:cNvPr id="6" name="Rectangle 2"/>
          <p:cNvSpPr>
            <a:spLocks noGrp="1"/>
          </p:cNvSpPr>
          <p:nvPr>
            <p:ph type="title"/>
          </p:nvPr>
        </p:nvSpPr>
        <p:spPr>
          <a:xfrm>
            <a:off x="457200" y="250507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latin typeface="Lucida Handwriting" pitchFamily="66" charset="0"/>
              </a:rPr>
              <a:t>Thank you for your attention!</a:t>
            </a:r>
            <a:endParaRPr lang="el-GR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Clustering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3071810"/>
            <a:ext cx="8572560" cy="3687894"/>
          </a:xfrm>
        </p:spPr>
        <p:txBody>
          <a:bodyPr/>
          <a:lstStyle/>
          <a:p>
            <a:r>
              <a:rPr lang="en-US" dirty="0" smtClean="0"/>
              <a:t>Most machine learning approaches assume the data are represented in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 single</a:t>
            </a:r>
            <a:r>
              <a:rPr lang="en-US" dirty="0" smtClean="0"/>
              <a:t> feature space</a:t>
            </a:r>
          </a:p>
          <a:p>
            <a:r>
              <a:rPr lang="en-US" dirty="0" smtClean="0"/>
              <a:t>In many real-life problems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multi-view data</a:t>
            </a:r>
            <a:r>
              <a:rPr lang="en-US" dirty="0" smtClean="0"/>
              <a:t> arise naturally</a:t>
            </a:r>
          </a:p>
          <a:p>
            <a:pPr lvl="1"/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4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I.P.AN Research Group, University of Ioannina				                                              ICANN2009@Cyprus</a:t>
            </a:r>
            <a:endParaRPr lang="el-GR" dirty="0"/>
          </a:p>
        </p:txBody>
      </p:sp>
      <p:grpSp>
        <p:nvGrpSpPr>
          <p:cNvPr id="17" name="Group 16"/>
          <p:cNvGrpSpPr/>
          <p:nvPr/>
        </p:nvGrpSpPr>
        <p:grpSpPr>
          <a:xfrm>
            <a:off x="593698" y="1643050"/>
            <a:ext cx="7429552" cy="1143008"/>
            <a:chOff x="785786" y="1571612"/>
            <a:chExt cx="7429552" cy="1143008"/>
          </a:xfrm>
        </p:grpSpPr>
        <p:sp>
          <p:nvSpPr>
            <p:cNvPr id="12" name="Rectangle 11"/>
            <p:cNvSpPr/>
            <p:nvPr/>
          </p:nvSpPr>
          <p:spPr>
            <a:xfrm>
              <a:off x="785786" y="1571612"/>
              <a:ext cx="7429552" cy="114300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en-US" sz="2000" dirty="0" smtClean="0">
                  <a:solidFill>
                    <a:schemeClr val="tx1"/>
                  </a:solidFill>
                  <a:latin typeface="Arial" pitchFamily="34" charset="0"/>
                </a:rPr>
                <a:t>Given a dataset                                      , we aim to partition this dataset into </a:t>
              </a:r>
              <a:r>
                <a:rPr lang="en-US" sz="2000" i="1" dirty="0" smtClean="0">
                  <a:solidFill>
                    <a:schemeClr val="tx1"/>
                  </a:solidFill>
                  <a:latin typeface="Arial" pitchFamily="34" charset="0"/>
                </a:rPr>
                <a:t>M</a:t>
              </a:r>
              <a:r>
                <a:rPr lang="en-US" sz="2000" dirty="0" smtClean="0">
                  <a:solidFill>
                    <a:schemeClr val="tx1"/>
                  </a:solidFill>
                  <a:latin typeface="Arial" pitchFamily="34" charset="0"/>
                </a:rPr>
                <a:t> disjoint - homogeneous groups.</a:t>
              </a:r>
              <a:endParaRPr lang="el-GR" sz="2000" dirty="0">
                <a:solidFill>
                  <a:schemeClr val="tx1"/>
                </a:solidFill>
                <a:latin typeface="Arial" pitchFamily="34" charset="0"/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78112" y="1811326"/>
              <a:ext cx="2676544" cy="353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9" name="Rectangle 18"/>
          <p:cNvSpPr/>
          <p:nvPr/>
        </p:nvSpPr>
        <p:spPr>
          <a:xfrm>
            <a:off x="593698" y="5286388"/>
            <a:ext cx="7429552" cy="1143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</a:rPr>
              <a:t>Multi-view data are instances with multiple representations from different feature spaces, e.g. vector and/or graph spaces.</a:t>
            </a:r>
            <a:endParaRPr lang="el-GR" sz="2000" dirty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Multi-view Data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49290" y="1600200"/>
            <a:ext cx="2714644" cy="290037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Web pages</a:t>
            </a:r>
          </a:p>
          <a:p>
            <a:pPr lvl="1"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2000" dirty="0" smtClean="0"/>
              <a:t>Web page text</a:t>
            </a:r>
          </a:p>
          <a:p>
            <a:pPr algn="ctr">
              <a:buNone/>
            </a:pPr>
            <a:r>
              <a:rPr lang="en-US" sz="2000" dirty="0" smtClean="0"/>
              <a:t>Anchor text</a:t>
            </a:r>
          </a:p>
          <a:p>
            <a:pPr algn="ctr">
              <a:buNone/>
            </a:pPr>
            <a:r>
              <a:rPr lang="en-US" sz="2000" dirty="0" smtClean="0"/>
              <a:t>Hyper-links</a:t>
            </a:r>
            <a:endParaRPr lang="el-G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5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I.P.AN Research Group, University of </a:t>
            </a:r>
            <a:r>
              <a:rPr lang="en-US" dirty="0" err="1" smtClean="0"/>
              <a:t>Ioannina</a:t>
            </a:r>
            <a:r>
              <a:rPr lang="en-US" dirty="0" smtClean="0"/>
              <a:t>				                                              ICANN2009@Cyprus</a:t>
            </a:r>
            <a:endParaRPr lang="el-GR" dirty="0"/>
          </a:p>
        </p:txBody>
      </p:sp>
      <p:grpSp>
        <p:nvGrpSpPr>
          <p:cNvPr id="9" name="Group 8"/>
          <p:cNvGrpSpPr/>
          <p:nvPr/>
        </p:nvGrpSpPr>
        <p:grpSpPr>
          <a:xfrm>
            <a:off x="1306490" y="1996272"/>
            <a:ext cx="1849450" cy="1672442"/>
            <a:chOff x="541310" y="1996272"/>
            <a:chExt cx="1849450" cy="1672442"/>
          </a:xfrm>
        </p:grpSpPr>
        <p:cxnSp>
          <p:nvCxnSpPr>
            <p:cNvPr id="7" name="Straight Arrow Connector 6"/>
            <p:cNvCxnSpPr/>
            <p:nvPr/>
          </p:nvCxnSpPr>
          <p:spPr>
            <a:xfrm rot="5400000">
              <a:off x="1204095" y="2245511"/>
              <a:ext cx="50006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541310" y="2525706"/>
              <a:ext cx="1849450" cy="1143008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latin typeface="Arial" pitchFamily="34" charset="0"/>
              </a:endParaRPr>
            </a:p>
          </p:txBody>
        </p:sp>
      </p:grpSp>
      <p:sp>
        <p:nvSpPr>
          <p:cNvPr id="15" name="Content Placeholder 2"/>
          <p:cNvSpPr txBox="1">
            <a:spLocks/>
          </p:cNvSpPr>
          <p:nvPr/>
        </p:nvSpPr>
        <p:spPr>
          <a:xfrm>
            <a:off x="4589466" y="1652482"/>
            <a:ext cx="3214710" cy="27766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Scientific articles</a:t>
            </a:r>
          </a:p>
          <a:p>
            <a:pPr marL="640080" marR="0" lvl="1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Abstract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– introduction text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Citations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651376" y="2025640"/>
            <a:ext cx="3143272" cy="1433520"/>
            <a:chOff x="541310" y="1872052"/>
            <a:chExt cx="1849450" cy="1796662"/>
          </a:xfrm>
        </p:grpSpPr>
        <p:cxnSp>
          <p:nvCxnSpPr>
            <p:cNvPr id="17" name="Straight Arrow Connector 16"/>
            <p:cNvCxnSpPr/>
            <p:nvPr/>
          </p:nvCxnSpPr>
          <p:spPr>
            <a:xfrm rot="5400000">
              <a:off x="1160851" y="2164535"/>
              <a:ext cx="58655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541310" y="2525706"/>
              <a:ext cx="1849450" cy="1143008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latin typeface="Arial" pitchFamily="34" charset="0"/>
              </a:endParaRPr>
            </a:p>
          </p:txBody>
        </p:sp>
      </p:grpSp>
      <p:sp>
        <p:nvSpPr>
          <p:cNvPr id="22" name="Content Placeholder 2"/>
          <p:cNvSpPr txBox="1">
            <a:spLocks/>
          </p:cNvSpPr>
          <p:nvPr/>
        </p:nvSpPr>
        <p:spPr>
          <a:xfrm>
            <a:off x="0" y="3929066"/>
            <a:ext cx="8572560" cy="192882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640080" lvl="1" indent="-274320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kumimoji="0" lang="el-GR" sz="22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0" y="3929066"/>
            <a:ext cx="8572560" cy="150019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endParaRPr lang="el-GR" sz="2800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l-GR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142844" y="3714752"/>
            <a:ext cx="8572560" cy="2928958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Such data have raised interest in a novel problem, called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multi-view learning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We will focus on clustering of multi-view data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Simple solution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Concatenate the views 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and apply a classical clustering algorithm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Not very efficient</a:t>
            </a:r>
            <a:endParaRPr kumimoji="0" lang="el-GR" sz="22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Multi-view Clustering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2857496"/>
            <a:ext cx="8572560" cy="3214710"/>
          </a:xfrm>
        </p:spPr>
        <p:txBody>
          <a:bodyPr/>
          <a:lstStyle/>
          <a:p>
            <a:r>
              <a:rPr lang="en-US" dirty="0" smtClean="0"/>
              <a:t>Main challenge</a:t>
            </a:r>
          </a:p>
          <a:p>
            <a:pPr lvl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 views are diverse</a:t>
            </a:r>
            <a:r>
              <a:rPr lang="en-US" dirty="0" smtClean="0"/>
              <a:t> </a:t>
            </a:r>
            <a:r>
              <a:rPr lang="en-US" dirty="0" smtClean="0">
                <a:latin typeface="Calibri"/>
              </a:rPr>
              <a:t>→</a:t>
            </a:r>
            <a:r>
              <a:rPr lang="en-US" dirty="0" smtClean="0"/>
              <a:t> the algorithms must exploit this fact</a:t>
            </a:r>
          </a:p>
          <a:p>
            <a:r>
              <a:rPr lang="en-US" dirty="0" smtClean="0"/>
              <a:t>Two approaches</a:t>
            </a:r>
            <a:r>
              <a:rPr lang="en-US" baseline="30000" dirty="0" smtClean="0"/>
              <a:t>1</a:t>
            </a:r>
          </a:p>
          <a:p>
            <a:pPr lvl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Centralized</a:t>
            </a:r>
          </a:p>
          <a:p>
            <a:pPr lvl="2"/>
            <a:r>
              <a:rPr lang="en-US" dirty="0" smtClean="0"/>
              <a:t>Simultaneously use all views in the algorithm</a:t>
            </a:r>
          </a:p>
          <a:p>
            <a:pPr lvl="1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Distributed</a:t>
            </a:r>
          </a:p>
          <a:p>
            <a:pPr lvl="2"/>
            <a:r>
              <a:rPr lang="en-US" dirty="0" smtClean="0"/>
              <a:t>Cluster each view independently from the others</a:t>
            </a:r>
          </a:p>
          <a:p>
            <a:pPr lvl="2"/>
            <a:r>
              <a:rPr lang="en-US" dirty="0" smtClean="0"/>
              <a:t>Combine the individual </a:t>
            </a:r>
            <a:r>
              <a:rPr lang="en-US" dirty="0" err="1" smtClean="0"/>
              <a:t>clusterings</a:t>
            </a:r>
            <a:r>
              <a:rPr lang="en-US" dirty="0" smtClean="0"/>
              <a:t> to produce a final partitioning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6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I.P.AN Research Group, University of </a:t>
            </a:r>
            <a:r>
              <a:rPr lang="en-US" dirty="0" err="1" smtClean="0"/>
              <a:t>Ioannina</a:t>
            </a:r>
            <a:r>
              <a:rPr lang="en-US" dirty="0" smtClean="0"/>
              <a:t>				                                              ICANN2009@Cyprus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500034" y="1500174"/>
            <a:ext cx="7715304" cy="1143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</a:rPr>
              <a:t>Given a multiply represented dataset, we aim to partition it into </a:t>
            </a:r>
            <a:r>
              <a:rPr lang="en-US" sz="2000" i="1" dirty="0" smtClean="0">
                <a:solidFill>
                  <a:schemeClr val="tx1"/>
                </a:solidFill>
                <a:latin typeface="Arial" pitchFamily="34" charset="0"/>
              </a:rPr>
              <a:t>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</a:rPr>
              <a:t> disjoint - homogeneous groups, by taking into account every view.</a:t>
            </a:r>
            <a:endParaRPr lang="el-GR" sz="20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6143644"/>
            <a:ext cx="850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aseline="30000" dirty="0" smtClean="0">
                <a:latin typeface="Arial" pitchFamily="34" charset="0"/>
              </a:rPr>
              <a:t>1</a:t>
            </a:r>
            <a:r>
              <a:rPr lang="en-US" sz="1200" dirty="0" smtClean="0">
                <a:latin typeface="Arial" pitchFamily="34" charset="0"/>
              </a:rPr>
              <a:t> Zhou, D., Burges, C.J.C.: </a:t>
            </a:r>
            <a:r>
              <a:rPr lang="en-US" sz="1200" i="1" dirty="0" smtClean="0">
                <a:latin typeface="Arial" pitchFamily="34" charset="0"/>
              </a:rPr>
              <a:t>Spectral clustering and </a:t>
            </a:r>
            <a:r>
              <a:rPr lang="en-US" sz="1200" i="1" dirty="0" err="1" smtClean="0">
                <a:latin typeface="Arial" pitchFamily="34" charset="0"/>
              </a:rPr>
              <a:t>transductive</a:t>
            </a:r>
            <a:r>
              <a:rPr lang="en-US" sz="1200" i="1" dirty="0" smtClean="0">
                <a:latin typeface="Arial" pitchFamily="34" charset="0"/>
              </a:rPr>
              <a:t> learning with multiple views</a:t>
            </a:r>
            <a:r>
              <a:rPr lang="en-US" sz="1200" dirty="0" smtClean="0">
                <a:latin typeface="Arial" pitchFamily="34" charset="0"/>
              </a:rPr>
              <a:t>. In: Proceedings of the 24</a:t>
            </a:r>
            <a:r>
              <a:rPr lang="en-US" sz="1200" baseline="30000" dirty="0" smtClean="0">
                <a:latin typeface="Arial" pitchFamily="34" charset="0"/>
              </a:rPr>
              <a:t>th</a:t>
            </a:r>
            <a:r>
              <a:rPr lang="en-US" sz="1200" dirty="0" smtClean="0">
                <a:latin typeface="Arial" pitchFamily="34" charset="0"/>
              </a:rPr>
              <a:t> International Conference on Machine Learning. (2007) 1159–1166</a:t>
            </a:r>
            <a:endParaRPr lang="el-GR" sz="1200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Work (1)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1600200"/>
            <a:ext cx="8572560" cy="3757626"/>
          </a:xfrm>
        </p:spPr>
        <p:txBody>
          <a:bodyPr/>
          <a:lstStyle/>
          <a:p>
            <a:r>
              <a:rPr lang="en-US" dirty="0" smtClean="0"/>
              <a:t>Still limited, but with encouraging results</a:t>
            </a:r>
          </a:p>
          <a:p>
            <a:r>
              <a:rPr lang="en-US" dirty="0" smtClean="0"/>
              <a:t>Most studies address the semi-supervised setting</a:t>
            </a:r>
          </a:p>
          <a:p>
            <a:endParaRPr lang="en-US" dirty="0" smtClean="0"/>
          </a:p>
          <a:p>
            <a:r>
              <a:rPr lang="en-US" dirty="0" smtClean="0"/>
              <a:t>Centralized methods</a:t>
            </a:r>
          </a:p>
          <a:p>
            <a:pPr lvl="1"/>
            <a:r>
              <a:rPr lang="en-US" dirty="0" smtClean="0"/>
              <a:t>Bickel &amp; Scheffer</a:t>
            </a:r>
            <a:r>
              <a:rPr lang="en-US" baseline="30000" dirty="0" smtClean="0"/>
              <a:t>1,2</a:t>
            </a:r>
            <a:r>
              <a:rPr lang="en-US" dirty="0" smtClean="0"/>
              <a:t> developed a two-view EM and a two-view </a:t>
            </a:r>
            <a:r>
              <a:rPr lang="en-US" i="1" dirty="0" smtClean="0"/>
              <a:t>k</a:t>
            </a:r>
            <a:r>
              <a:rPr lang="en-US" dirty="0" smtClean="0"/>
              <a:t>-means algorithm. They also studied mixture model estimation with more than two views</a:t>
            </a:r>
          </a:p>
          <a:p>
            <a:pPr lvl="1"/>
            <a:r>
              <a:rPr lang="en-US" dirty="0" smtClean="0"/>
              <a:t>De Sa</a:t>
            </a:r>
            <a:r>
              <a:rPr lang="en-US" baseline="30000" dirty="0" smtClean="0"/>
              <a:t>3</a:t>
            </a:r>
            <a:r>
              <a:rPr lang="en-US" dirty="0" smtClean="0"/>
              <a:t> proposed a two-view spectral clustering algorithm, based on a bipartite graph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7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I.P.AN Research Group, University of Ioannina				                                              ICANN2009@Cyprus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130144" y="5419053"/>
            <a:ext cx="82280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aseline="30000" dirty="0" smtClean="0">
                <a:latin typeface="Arial" pitchFamily="34" charset="0"/>
              </a:rPr>
              <a:t>1</a:t>
            </a:r>
            <a:r>
              <a:rPr lang="en-US" sz="1200" dirty="0" smtClean="0">
                <a:latin typeface="Arial" pitchFamily="34" charset="0"/>
              </a:rPr>
              <a:t> Bickel, S., </a:t>
            </a:r>
            <a:r>
              <a:rPr lang="en-US" sz="1200" dirty="0" err="1" smtClean="0">
                <a:latin typeface="Arial" pitchFamily="34" charset="0"/>
              </a:rPr>
              <a:t>Scheffer</a:t>
            </a:r>
            <a:r>
              <a:rPr lang="en-US" sz="1200" dirty="0" smtClean="0">
                <a:latin typeface="Arial" pitchFamily="34" charset="0"/>
              </a:rPr>
              <a:t>, T.: </a:t>
            </a:r>
            <a:r>
              <a:rPr lang="en-US" sz="1200" i="1" dirty="0" smtClean="0">
                <a:latin typeface="Arial" pitchFamily="34" charset="0"/>
              </a:rPr>
              <a:t>Multi-view clustering</a:t>
            </a:r>
            <a:r>
              <a:rPr lang="en-US" sz="1200" dirty="0" smtClean="0">
                <a:latin typeface="Arial" pitchFamily="34" charset="0"/>
              </a:rPr>
              <a:t>. In: Proceedings of the 4th IEEE International Conference on Data Mining. (2004) 19–26</a:t>
            </a:r>
          </a:p>
          <a:p>
            <a:r>
              <a:rPr lang="en-US" sz="1200" baseline="30000" dirty="0" smtClean="0">
                <a:latin typeface="Arial" pitchFamily="34" charset="0"/>
              </a:rPr>
              <a:t>2</a:t>
            </a:r>
            <a:r>
              <a:rPr lang="en-US" sz="1200" dirty="0" smtClean="0">
                <a:latin typeface="Arial" pitchFamily="34" charset="0"/>
              </a:rPr>
              <a:t> Bickel, S., </a:t>
            </a:r>
            <a:r>
              <a:rPr lang="en-US" sz="1200" dirty="0" err="1" smtClean="0">
                <a:latin typeface="Arial" pitchFamily="34" charset="0"/>
              </a:rPr>
              <a:t>Scheffer</a:t>
            </a:r>
            <a:r>
              <a:rPr lang="en-US" sz="1200" dirty="0" smtClean="0">
                <a:latin typeface="Arial" pitchFamily="34" charset="0"/>
              </a:rPr>
              <a:t>, T.: </a:t>
            </a:r>
            <a:r>
              <a:rPr lang="en-US" sz="1200" i="1" dirty="0" smtClean="0">
                <a:latin typeface="Arial" pitchFamily="34" charset="0"/>
              </a:rPr>
              <a:t>Estimation of mixture models using co-</a:t>
            </a:r>
            <a:r>
              <a:rPr lang="en-US" sz="1200" i="1" dirty="0" err="1" smtClean="0">
                <a:latin typeface="Arial" pitchFamily="34" charset="0"/>
              </a:rPr>
              <a:t>em</a:t>
            </a:r>
            <a:r>
              <a:rPr lang="en-US" sz="1200" dirty="0" smtClean="0">
                <a:latin typeface="Arial" pitchFamily="34" charset="0"/>
              </a:rPr>
              <a:t>. In: Proceedings of the 16th European Conference on Machine Learning. (2005) 35–46</a:t>
            </a:r>
          </a:p>
          <a:p>
            <a:r>
              <a:rPr lang="en-US" sz="1200" baseline="30000" dirty="0" smtClean="0">
                <a:latin typeface="Arial" pitchFamily="34" charset="0"/>
              </a:rPr>
              <a:t>3</a:t>
            </a:r>
            <a:r>
              <a:rPr lang="en-US" sz="1200" dirty="0" smtClean="0">
                <a:latin typeface="Arial" pitchFamily="34" charset="0"/>
              </a:rPr>
              <a:t> de Sa, V.R.: </a:t>
            </a:r>
            <a:r>
              <a:rPr lang="en-US" sz="1200" i="1" dirty="0" smtClean="0">
                <a:latin typeface="Arial" pitchFamily="34" charset="0"/>
              </a:rPr>
              <a:t>Spectral clustering with two views</a:t>
            </a:r>
            <a:r>
              <a:rPr lang="en-US" sz="1200" dirty="0" smtClean="0">
                <a:latin typeface="Arial" pitchFamily="34" charset="0"/>
              </a:rPr>
              <a:t>. In: Proceedings of the 22nd International Conference on Machine Learning Workshop on Learning with Multiple Views. (2005) 20–27</a:t>
            </a:r>
          </a:p>
          <a:p>
            <a:endParaRPr lang="el-GR" sz="1200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Work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1957390"/>
            <a:ext cx="8572560" cy="3400436"/>
          </a:xfrm>
        </p:spPr>
        <p:txBody>
          <a:bodyPr/>
          <a:lstStyle/>
          <a:p>
            <a:r>
              <a:rPr lang="en-US" dirty="0" smtClean="0"/>
              <a:t>Centralized methods – continued</a:t>
            </a:r>
          </a:p>
          <a:p>
            <a:pPr lvl="1"/>
            <a:r>
              <a:rPr lang="en-US" dirty="0" smtClean="0"/>
              <a:t>Zhou &amp; Burges</a:t>
            </a:r>
            <a:r>
              <a:rPr lang="en-US" baseline="30000" dirty="0" smtClean="0"/>
              <a:t>1</a:t>
            </a:r>
            <a:r>
              <a:rPr lang="en-US" dirty="0" smtClean="0"/>
              <a:t> generalized the normalized cut to the multi-view case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Distributed methods</a:t>
            </a:r>
          </a:p>
          <a:p>
            <a:pPr lvl="1"/>
            <a:r>
              <a:rPr lang="en-US" dirty="0" smtClean="0"/>
              <a:t>Long </a:t>
            </a:r>
            <a:r>
              <a:rPr lang="en-US" i="1" dirty="0" smtClean="0"/>
              <a:t>et al</a:t>
            </a:r>
            <a:r>
              <a:rPr lang="en-US" dirty="0" smtClean="0"/>
              <a:t>.</a:t>
            </a:r>
            <a:r>
              <a:rPr lang="en-US" baseline="30000" dirty="0" smtClean="0"/>
              <a:t>2</a:t>
            </a:r>
            <a:r>
              <a:rPr lang="en-US" dirty="0" smtClean="0"/>
              <a:t> introduced a general model for multi-view unsupervised learning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8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I.P.AN Research Group, University of Ioannina				                                              ICANN2009@Cyprus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87282" y="5786454"/>
            <a:ext cx="8501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aseline="30000" dirty="0" smtClean="0">
                <a:latin typeface="Arial" pitchFamily="34" charset="0"/>
              </a:rPr>
              <a:t>1</a:t>
            </a:r>
            <a:r>
              <a:rPr lang="en-US" sz="1200" dirty="0" smtClean="0">
                <a:latin typeface="Arial" pitchFamily="34" charset="0"/>
              </a:rPr>
              <a:t> Zhou, D., Burges, C.J.C.: </a:t>
            </a:r>
            <a:r>
              <a:rPr lang="en-US" sz="1200" i="1" dirty="0" smtClean="0">
                <a:latin typeface="Arial" pitchFamily="34" charset="0"/>
              </a:rPr>
              <a:t>Spectral clustering and </a:t>
            </a:r>
            <a:r>
              <a:rPr lang="en-US" sz="1200" i="1" dirty="0" err="1" smtClean="0">
                <a:latin typeface="Arial" pitchFamily="34" charset="0"/>
              </a:rPr>
              <a:t>transductive</a:t>
            </a:r>
            <a:r>
              <a:rPr lang="en-US" sz="1200" i="1" dirty="0" smtClean="0">
                <a:latin typeface="Arial" pitchFamily="34" charset="0"/>
              </a:rPr>
              <a:t> learning with multiple views</a:t>
            </a:r>
            <a:r>
              <a:rPr lang="en-US" sz="1200" dirty="0" smtClean="0">
                <a:latin typeface="Arial" pitchFamily="34" charset="0"/>
              </a:rPr>
              <a:t>. In: Proceedings of the 24</a:t>
            </a:r>
            <a:r>
              <a:rPr lang="en-US" sz="1200" baseline="30000" dirty="0" smtClean="0">
                <a:latin typeface="Arial" pitchFamily="34" charset="0"/>
              </a:rPr>
              <a:t>th</a:t>
            </a:r>
            <a:r>
              <a:rPr lang="en-US" sz="1200" dirty="0" smtClean="0">
                <a:latin typeface="Arial" pitchFamily="34" charset="0"/>
              </a:rPr>
              <a:t> International Conference on Machine Learning. (2007) 1159–1166</a:t>
            </a:r>
          </a:p>
          <a:p>
            <a:r>
              <a:rPr lang="en-US" sz="1200" baseline="30000" dirty="0" smtClean="0">
                <a:latin typeface="Arial" pitchFamily="34" charset="0"/>
              </a:rPr>
              <a:t>2</a:t>
            </a:r>
            <a:r>
              <a:rPr lang="en-US" sz="1200" dirty="0" smtClean="0">
                <a:latin typeface="Arial" pitchFamily="34" charset="0"/>
              </a:rPr>
              <a:t> Long, B., Yu, P.S., Zhang, Z.M</a:t>
            </a:r>
            <a:r>
              <a:rPr lang="en-US" sz="1200" i="1" dirty="0" smtClean="0">
                <a:latin typeface="Arial" pitchFamily="34" charset="0"/>
              </a:rPr>
              <a:t>.: A general model for multiple view unsupervised learning</a:t>
            </a:r>
            <a:r>
              <a:rPr lang="en-US" sz="1200" dirty="0" smtClean="0">
                <a:latin typeface="Arial" pitchFamily="34" charset="0"/>
              </a:rPr>
              <a:t>. In: Proceedings of the 2008 SIAM International Conference on Data Mining. (2008) 822–833</a:t>
            </a:r>
            <a:endParaRPr lang="el-GR" sz="1200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Contribution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3071810"/>
            <a:ext cx="8572560" cy="3687894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Any number of views </a:t>
            </a:r>
            <a:r>
              <a:rPr lang="en-US" dirty="0" smtClean="0"/>
              <a:t>can be handled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diversity</a:t>
            </a:r>
            <a:r>
              <a:rPr lang="en-US" dirty="0" smtClean="0"/>
              <a:t> of the views is considered</a:t>
            </a:r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convex</a:t>
            </a:r>
            <a:r>
              <a:rPr lang="en-US" dirty="0" smtClean="0"/>
              <a:t> criterion is optimized to locate exemplars in the dataset</a:t>
            </a:r>
          </a:p>
          <a:p>
            <a:r>
              <a:rPr lang="en-US" dirty="0" smtClean="0"/>
              <a:t>Applicable even when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only the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pairwise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distances </a:t>
            </a:r>
            <a:r>
              <a:rPr lang="en-US" dirty="0" smtClean="0"/>
              <a:t>are available and not the dataset points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9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I.P.AN Research Group, University of Ioannina				                                              ICANN2009@Cyprus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500034" y="1571612"/>
            <a:ext cx="7715304" cy="1143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dirty="0" smtClean="0">
                <a:solidFill>
                  <a:schemeClr val="tx1"/>
                </a:solidFill>
                <a:latin typeface="Arial" pitchFamily="34" charset="0"/>
              </a:rPr>
              <a:t>We follow the centralized approach and propose a multi-view clustering algorithm, based on </a:t>
            </a:r>
            <a:r>
              <a:rPr lang="en-US" sz="2000" i="1" dirty="0" smtClean="0">
                <a:solidFill>
                  <a:schemeClr val="tx1"/>
                </a:solidFill>
                <a:latin typeface="Arial" pitchFamily="34" charset="0"/>
              </a:rPr>
              <a:t>convex mixture models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</a:rPr>
              <a:t>.</a:t>
            </a:r>
            <a:endParaRPr lang="el-GR" sz="2000" i="1" dirty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38&quot;&gt;&lt;property id=&quot;20148&quot; value=&quot;5&quot;/&gt;&lt;property id=&quot;20300&quot; value=&quot;Slide 1 - &amp;quot;Convex Mixture Models for Multi-view Clustering&amp;quot;&quot;/&gt;&lt;property id=&quot;20307&quot; value=&quot;260&quot;/&gt;&lt;/object&gt;&lt;object type=&quot;3&quot; unique_id=&quot;10061&quot;&gt;&lt;property id=&quot;20148&quot; value=&quot;5&quot;/&gt;&lt;property id=&quot;20300&quot; value=&quot;Slide 2 - &amp;quot;Outline&amp;quot;&quot;/&gt;&lt;property id=&quot;20307&quot; value=&quot;261&quot;/&gt;&lt;/object&gt;&lt;object type=&quot;3&quot; unique_id=&quot;10068&quot;&gt;&lt;property id=&quot;20148&quot; value=&quot;5&quot;/&gt;&lt;property id=&quot;20300&quot; value=&quot;Slide 4 - &amp;quot;Clustering&amp;quot;&quot;/&gt;&lt;property id=&quot;20307&quot; value=&quot;262&quot;/&gt;&lt;/object&gt;&lt;object type=&quot;3&quot; unique_id=&quot;10103&quot;&gt;&lt;property id=&quot;20148&quot; value=&quot;5&quot;/&gt;&lt;property id=&quot;20300&quot; value=&quot;Slide 5 - &amp;quot;Examples of Multi-view Data&amp;quot;&quot;/&gt;&lt;property id=&quot;20307&quot; value=&quot;263&quot;/&gt;&lt;/object&gt;&lt;object type=&quot;3&quot; unique_id=&quot;10158&quot;&gt;&lt;property id=&quot;20148&quot; value=&quot;5&quot;/&gt;&lt;property id=&quot;20300&quot; value=&quot;Slide 6 - &amp;quot;Multi-view Clustering&amp;quot;&quot;/&gt;&lt;property id=&quot;20307&quot; value=&quot;264&quot;/&gt;&lt;/object&gt;&lt;object type=&quot;3&quot; unique_id=&quot;10201&quot;&gt;&lt;property id=&quot;20148&quot; value=&quot;5&quot;/&gt;&lt;property id=&quot;20300&quot; value=&quot;Slide 7 - &amp;quot;Existing Work (1)&amp;quot;&quot;/&gt;&lt;property id=&quot;20307&quot; value=&quot;265&quot;/&gt;&lt;/object&gt;&lt;object type=&quot;3&quot; unique_id=&quot;10274&quot;&gt;&lt;property id=&quot;20148&quot; value=&quot;5&quot;/&gt;&lt;property id=&quot;20300&quot; value=&quot;Slide 8 - &amp;quot;Existing Work (2)&amp;quot;&quot;/&gt;&lt;property id=&quot;20307&quot; value=&quot;266&quot;/&gt;&lt;/object&gt;&lt;object type=&quot;3&quot; unique_id=&quot;10302&quot;&gt;&lt;property id=&quot;20148&quot; value=&quot;5&quot;/&gt;&lt;property id=&quot;20300&quot; value=&quot;Slide 9 - &amp;quot;Our Contribution&amp;quot;&quot;/&gt;&lt;property id=&quot;20307&quot; value=&quot;267&quot;/&gt;&lt;/object&gt;&lt;object type=&quot;3&quot; unique_id=&quot;10353&quot;&gt;&lt;property id=&quot;20148&quot; value=&quot;5&quot;/&gt;&lt;property id=&quot;20300&quot; value=&quot;Slide 11 - &amp;quot;Convex Mixture Models (CMM) (1)&amp;quot;&quot;/&gt;&lt;property id=&quot;20307&quot; value=&quot;268&quot;/&gt;&lt;/object&gt;&lt;object type=&quot;3&quot; unique_id=&quot;10420&quot;&gt;&lt;property id=&quot;20148&quot; value=&quot;5&quot;/&gt;&lt;property id=&quot;20300&quot; value=&quot;Slide 12 - &amp;quot;Convex Mixture Models (CMM) (2)&amp;quot;&quot;/&gt;&lt;property id=&quot;20307&quot; value=&quot;269&quot;/&gt;&lt;/object&gt;&lt;object type=&quot;3&quot; unique_id=&quot;10433&quot;&gt;&lt;property id=&quot;20148&quot; value=&quot;5&quot;/&gt;&lt;property id=&quot;20300&quot; value=&quot;Slide 13 - &amp;quot;Clustering with CMMs (1)&amp;quot;&quot;/&gt;&lt;property id=&quot;20307&quot; value=&quot;270&quot;/&gt;&lt;/object&gt;&lt;object type=&quot;3&quot; unique_id=&quot;10512&quot;&gt;&lt;property id=&quot;20148&quot; value=&quot;5&quot;/&gt;&lt;property id=&quot;20300&quot; value=&quot;Slide 14 - &amp;quot;Clustering with CMMs (2)&amp;quot;&quot;/&gt;&lt;property id=&quot;20307&quot; value=&quot;271&quot;/&gt;&lt;/object&gt;&lt;object type=&quot;3&quot; unique_id=&quot;10611&quot;&gt;&lt;property id=&quot;20148&quot; value=&quot;5&quot;/&gt;&lt;property id=&quot;20300&quot; value=&quot;Slide 15 - &amp;quot;Advantages of CMMs&amp;quot;&quot;/&gt;&lt;property id=&quot;20307&quot; value=&quot;272&quot;/&gt;&lt;/object&gt;&lt;object type=&quot;3&quot; unique_id=&quot;10657&quot;&gt;&lt;property id=&quot;20148&quot; value=&quot;5&quot;/&gt;&lt;property id=&quot;20300&quot; value=&quot;Slide 17 - &amp;quot;Multi-view CMMs&amp;quot;&quot;/&gt;&lt;property id=&quot;20307&quot; value=&quot;273&quot;/&gt;&lt;/object&gt;&lt;object type=&quot;3&quot; unique_id=&quot;10790&quot;&gt;&lt;property id=&quot;20148&quot; value=&quot;5&quot;/&gt;&lt;property id=&quot;20300&quot; value=&quot;Slide 18 - &amp;quot;Multi-view CMMs – Model (1)&amp;quot;&quot;/&gt;&lt;property id=&quot;20307&quot; value=&quot;274&quot;/&gt;&lt;/object&gt;&lt;object type=&quot;3&quot; unique_id=&quot;10876&quot;&gt;&lt;property id=&quot;20148&quot; value=&quot;5&quot;/&gt;&lt;property id=&quot;20300&quot; value=&quot;Slide 19 - &amp;quot;Multi-view CMMs – Model (2)&amp;quot;&quot;/&gt;&lt;property id=&quot;20307&quot; value=&quot;275&quot;/&gt;&lt;/object&gt;&lt;object type=&quot;3&quot; unique_id=&quot;10895&quot;&gt;&lt;property id=&quot;20148&quot; value=&quot;5&quot;/&gt;&lt;property id=&quot;20300&quot; value=&quot;Slide 20 - &amp;quot;Clustering with Multi-view CMMs (1)&amp;quot;&quot;/&gt;&lt;property id=&quot;20307&quot; value=&quot;276&quot;/&gt;&lt;/object&gt;&lt;object type=&quot;3&quot; unique_id=&quot;10896&quot;&gt;&lt;property id=&quot;20148&quot; value=&quot;5&quot;/&gt;&lt;property id=&quot;20300&quot; value=&quot;Slide 21 - &amp;quot;Clustering with Multi-view CMMs (2)&amp;quot;&quot;/&gt;&lt;property id=&quot;20307&quot; value=&quot;277&quot;/&gt;&lt;/object&gt;&lt;object type=&quot;3&quot; unique_id=&quot;10977&quot;&gt;&lt;property id=&quot;20148&quot; value=&quot;5&quot;/&gt;&lt;property id=&quot;20300&quot; value=&quot;Slide 23 - &amp;quot;Experimental Evaluation (1) &amp;quot;&quot;/&gt;&lt;property id=&quot;20307&quot; value=&quot;278&quot;/&gt;&lt;/object&gt;&lt;object type=&quot;3&quot; unique_id=&quot;11041&quot;&gt;&lt;property id=&quot;20148&quot; value=&quot;5&quot;/&gt;&lt;property id=&quot;20300&quot; value=&quot;Slide 24 - &amp;quot;Experimental Evaluation (2) &amp;quot;&quot;/&gt;&lt;property id=&quot;20307&quot; value=&quot;279&quot;/&gt;&lt;/object&gt;&lt;object type=&quot;3&quot; unique_id=&quot;11152&quot;&gt;&lt;property id=&quot;20148&quot; value=&quot;5&quot;/&gt;&lt;property id=&quot;20300&quot; value=&quot;Slide 25 - &amp;quot;Artificial Dataset&amp;quot;&quot;/&gt;&lt;property id=&quot;20307&quot; value=&quot;280&quot;/&gt;&lt;/object&gt;&lt;object type=&quot;3&quot; unique_id=&quot;11360&quot;&gt;&lt;property id=&quot;20148&quot; value=&quot;5&quot;/&gt;&lt;property id=&quot;20300&quot; value=&quot;Slide 26 - &amp;quot;Artificial Dataset - Results&amp;quot;&quot;/&gt;&lt;property id=&quot;20307&quot; value=&quot;281&quot;/&gt;&lt;/object&gt;&lt;object type=&quot;3&quot; unique_id=&quot;11673&quot;&gt;&lt;property id=&quot;20148&quot; value=&quot;5&quot;/&gt;&lt;property id=&quot;20300&quot; value=&quot;Slide 27 - &amp;quot;Artificial Dataset - Conclusions&amp;quot;&quot;/&gt;&lt;property id=&quot;20307&quot; value=&quot;282&quot;/&gt;&lt;/object&gt;&lt;object type=&quot;3&quot; unique_id=&quot;11849&quot;&gt;&lt;property id=&quot;20148&quot; value=&quot;5&quot;/&gt;&lt;property id=&quot;20300&quot; value=&quot;Slide 28 - &amp;quot;Document Archives&amp;quot;&quot;/&gt;&lt;property id=&quot;20307&quot; value=&quot;283&quot;/&gt;&lt;/object&gt;&lt;object type=&quot;3&quot; unique_id=&quot;12190&quot;&gt;&lt;property id=&quot;20148&quot; value=&quot;5&quot;/&gt;&lt;property id=&quot;20300&quot; value=&quot;Slide 29 - &amp;quot;Document Archives - Results&amp;quot;&quot;/&gt;&lt;property id=&quot;20307&quot; value=&quot;284&quot;/&gt;&lt;/object&gt;&lt;object type=&quot;3&quot; unique_id=&quot;12272&quot;&gt;&lt;property id=&quot;20148&quot; value=&quot;5&quot;/&gt;&lt;property id=&quot;20300&quot; value=&quot;Slide 30 - &amp;quot;Document Archives - Conclusions&amp;quot;&quot;/&gt;&lt;property id=&quot;20307&quot; value=&quot;285&quot;/&gt;&lt;/object&gt;&lt;object type=&quot;3&quot; unique_id=&quot;12357&quot;&gt;&lt;property id=&quot;20148&quot; value=&quot;5&quot;/&gt;&lt;property id=&quot;20300&quot; value=&quot;Slide 32 - &amp;quot;Summary&amp;quot;&quot;/&gt;&lt;property id=&quot;20307&quot; value=&quot;286&quot;/&gt;&lt;/object&gt;&lt;object type=&quot;3&quot; unique_id=&quot;12619&quot;&gt;&lt;property id=&quot;20148&quot; value=&quot;5&quot;/&gt;&lt;property id=&quot;20300&quot; value=&quot;Slide 33 - &amp;quot;Thank you for your attention!&amp;quot;&quot;/&gt;&lt;property id=&quot;20307&quot; value=&quot;287&quot;/&gt;&lt;/object&gt;&lt;object type=&quot;3&quot; unique_id=&quot;12830&quot;&gt;&lt;property id=&quot;20148&quot; value=&quot;5&quot;/&gt;&lt;property id=&quot;20300&quot; value=&quot;Slide 3 - &amp;quot;Outline&amp;quot;&quot;/&gt;&lt;property id=&quot;20307&quot; value=&quot;288&quot;/&gt;&lt;/object&gt;&lt;object type=&quot;3&quot; unique_id=&quot;12831&quot;&gt;&lt;property id=&quot;20148&quot; value=&quot;5&quot;/&gt;&lt;property id=&quot;20300&quot; value=&quot;Slide 10 - &amp;quot;Outline&amp;quot;&quot;/&gt;&lt;property id=&quot;20307&quot; value=&quot;289&quot;/&gt;&lt;/object&gt;&lt;object type=&quot;3&quot; unique_id=&quot;12832&quot;&gt;&lt;property id=&quot;20148&quot; value=&quot;5&quot;/&gt;&lt;property id=&quot;20300&quot; value=&quot;Slide 16 - &amp;quot;Outline&amp;quot;&quot;/&gt;&lt;property id=&quot;20307&quot; value=&quot;290&quot;/&gt;&lt;/object&gt;&lt;object type=&quot;3&quot; unique_id=&quot;12833&quot;&gt;&lt;property id=&quot;20148&quot; value=&quot;5&quot;/&gt;&lt;property id=&quot;20300&quot; value=&quot;Slide 22 - &amp;quot;Outline&amp;quot;&quot;/&gt;&lt;property id=&quot;20307&quot; value=&quot;291&quot;/&gt;&lt;/object&gt;&lt;object type=&quot;3&quot; unique_id=&quot;12834&quot;&gt;&lt;property id=&quot;20148&quot; value=&quot;5&quot;/&gt;&lt;property id=&quot;20300&quot; value=&quot;Slide 31 - &amp;quot;Outline&amp;quot;&quot;/&gt;&lt;property id=&quot;20307&quot; value=&quot;292&quot;/&gt;&lt;/object&gt;&lt;/object&gt;&lt;/object&gt;&lt;/database&gt;"/>
  <p:tag name="SECTOMILLISECCONVERTED" val="1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2973</TotalTime>
  <Words>2119</Words>
  <Application>Microsoft Office PowerPoint</Application>
  <PresentationFormat>On-screen Show (4:3)</PresentationFormat>
  <Paragraphs>364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43" baseType="lpstr">
      <vt:lpstr>Arial</vt:lpstr>
      <vt:lpstr>Calibri</vt:lpstr>
      <vt:lpstr>Wingdings</vt:lpstr>
      <vt:lpstr>Lucida Handwriting</vt:lpstr>
      <vt:lpstr>Symbol</vt:lpstr>
      <vt:lpstr>Lucida Sans</vt:lpstr>
      <vt:lpstr>Century</vt:lpstr>
      <vt:lpstr>Wingdings 2</vt:lpstr>
      <vt:lpstr>Custom Design</vt:lpstr>
      <vt:lpstr>Oriel</vt:lpstr>
      <vt:lpstr>Convex Mixture Models for Multi-view Clustering</vt:lpstr>
      <vt:lpstr>Outline</vt:lpstr>
      <vt:lpstr>Outline</vt:lpstr>
      <vt:lpstr>Clustering</vt:lpstr>
      <vt:lpstr>Examples of Multi-view Data</vt:lpstr>
      <vt:lpstr>Multi-view Clustering</vt:lpstr>
      <vt:lpstr>Existing Work (1)</vt:lpstr>
      <vt:lpstr>Existing Work (2)</vt:lpstr>
      <vt:lpstr>Our Contribution</vt:lpstr>
      <vt:lpstr>Outline</vt:lpstr>
      <vt:lpstr>Convex Mixture Models (CMM) (1)</vt:lpstr>
      <vt:lpstr>Convex Mixture Models (CMM) (2)</vt:lpstr>
      <vt:lpstr>Clustering with CMMs (1)</vt:lpstr>
      <vt:lpstr>Clustering with CMMs (2)</vt:lpstr>
      <vt:lpstr>Advantages of CMMs</vt:lpstr>
      <vt:lpstr>Outline</vt:lpstr>
      <vt:lpstr>Multi-view CMMs</vt:lpstr>
      <vt:lpstr>Multi-view CMMs – Model (1)</vt:lpstr>
      <vt:lpstr>Multi-view CMMs – Model (2)</vt:lpstr>
      <vt:lpstr>Clustering with Multi-view CMMs (1)</vt:lpstr>
      <vt:lpstr>Clustering with Multi-view CMMs (2)</vt:lpstr>
      <vt:lpstr>Outline</vt:lpstr>
      <vt:lpstr>Experimental Evaluation (1) </vt:lpstr>
      <vt:lpstr>Experimental Evaluation (2) </vt:lpstr>
      <vt:lpstr>Artificial Dataset</vt:lpstr>
      <vt:lpstr>Artificial Dataset - Results</vt:lpstr>
      <vt:lpstr>Artificial Dataset - Conclusions</vt:lpstr>
      <vt:lpstr>Document Archives</vt:lpstr>
      <vt:lpstr>Document Archives - Results</vt:lpstr>
      <vt:lpstr>Document Archives - Conclusions</vt:lpstr>
      <vt:lpstr>Outline</vt:lpstr>
      <vt:lpstr>Summary</vt:lpstr>
      <vt:lpstr>Thank you for your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Deep Belief Networks for Spam Filtering</dc:title>
  <dc:creator>Greg</dc:creator>
  <cp:lastModifiedBy>Greg</cp:lastModifiedBy>
  <cp:revision>476</cp:revision>
  <dcterms:created xsi:type="dcterms:W3CDTF">2007-10-04T08:18:04Z</dcterms:created>
  <dcterms:modified xsi:type="dcterms:W3CDTF">2012-12-17T16:14:51Z</dcterms:modified>
</cp:coreProperties>
</file>